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4" r:id="rId3"/>
    <p:sldId id="268" r:id="rId4"/>
    <p:sldId id="270" r:id="rId5"/>
    <p:sldId id="271" r:id="rId6"/>
    <p:sldId id="272" r:id="rId7"/>
    <p:sldId id="273" r:id="rId8"/>
    <p:sldId id="274" r:id="rId9"/>
    <p:sldId id="276" r:id="rId10"/>
    <p:sldId id="277" r:id="rId11"/>
    <p:sldId id="278" r:id="rId12"/>
    <p:sldId id="280" r:id="rId13"/>
    <p:sldId id="27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7729"/>
    <a:srgbClr val="F6640A"/>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9" d="100"/>
          <a:sy n="69" d="100"/>
        </p:scale>
        <p:origin x="-8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408C7-8A7C-664C-9247-D259F2DC107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6EACDE0-1A4D-9831-E97C-F35FC07E42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8573FA3-B142-9DFD-A7A8-9B01356A086A}"/>
              </a:ext>
            </a:extLst>
          </p:cNvPr>
          <p:cNvSpPr>
            <a:spLocks noGrp="1"/>
          </p:cNvSpPr>
          <p:nvPr>
            <p:ph type="dt" sz="half" idx="10"/>
          </p:nvPr>
        </p:nvSpPr>
        <p:spPr/>
        <p:txBody>
          <a:bodyPr/>
          <a:lstStyle/>
          <a:p>
            <a:fld id="{88E6E08A-904E-49F0-9EBE-36282E902F1D}" type="datetimeFigureOut">
              <a:rPr lang="en-IN" smtClean="0"/>
              <a:t>25-10-2023</a:t>
            </a:fld>
            <a:endParaRPr lang="en-IN"/>
          </a:p>
        </p:txBody>
      </p:sp>
      <p:sp>
        <p:nvSpPr>
          <p:cNvPr id="5" name="Footer Placeholder 4">
            <a:extLst>
              <a:ext uri="{FF2B5EF4-FFF2-40B4-BE49-F238E27FC236}">
                <a16:creationId xmlns:a16="http://schemas.microsoft.com/office/drawing/2014/main" id="{3DB3C73F-820B-F603-93A6-BA698B5180A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A656D35-15B6-90FF-A7A6-2DC662EBF8E6}"/>
              </a:ext>
            </a:extLst>
          </p:cNvPr>
          <p:cNvSpPr>
            <a:spLocks noGrp="1"/>
          </p:cNvSpPr>
          <p:nvPr>
            <p:ph type="sldNum" sz="quarter" idx="12"/>
          </p:nvPr>
        </p:nvSpPr>
        <p:spPr/>
        <p:txBody>
          <a:bodyPr/>
          <a:lstStyle/>
          <a:p>
            <a:fld id="{67487866-4BB2-40E9-A333-101B9F96A1FC}" type="slidenum">
              <a:rPr lang="en-IN" smtClean="0"/>
              <a:t>‹#›</a:t>
            </a:fld>
            <a:endParaRPr lang="en-IN"/>
          </a:p>
        </p:txBody>
      </p:sp>
    </p:spTree>
    <p:extLst>
      <p:ext uri="{BB962C8B-B14F-4D97-AF65-F5344CB8AC3E}">
        <p14:creationId xmlns:p14="http://schemas.microsoft.com/office/powerpoint/2010/main" val="1949649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CF4B0-30B1-E224-0E30-235F6A55793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DCA06C0-3008-DF38-9EEE-9330870FABB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6CE7EC1-ACBA-4287-AA1E-25D74A243561}"/>
              </a:ext>
            </a:extLst>
          </p:cNvPr>
          <p:cNvSpPr>
            <a:spLocks noGrp="1"/>
          </p:cNvSpPr>
          <p:nvPr>
            <p:ph type="dt" sz="half" idx="10"/>
          </p:nvPr>
        </p:nvSpPr>
        <p:spPr/>
        <p:txBody>
          <a:bodyPr/>
          <a:lstStyle/>
          <a:p>
            <a:fld id="{88E6E08A-904E-49F0-9EBE-36282E902F1D}" type="datetimeFigureOut">
              <a:rPr lang="en-IN" smtClean="0"/>
              <a:t>25-10-2023</a:t>
            </a:fld>
            <a:endParaRPr lang="en-IN"/>
          </a:p>
        </p:txBody>
      </p:sp>
      <p:sp>
        <p:nvSpPr>
          <p:cNvPr id="5" name="Footer Placeholder 4">
            <a:extLst>
              <a:ext uri="{FF2B5EF4-FFF2-40B4-BE49-F238E27FC236}">
                <a16:creationId xmlns:a16="http://schemas.microsoft.com/office/drawing/2014/main" id="{16286676-4494-EAEA-AC04-7A0EBB1728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DE9D847-5200-260A-54CB-FE8D3AD0F8AE}"/>
              </a:ext>
            </a:extLst>
          </p:cNvPr>
          <p:cNvSpPr>
            <a:spLocks noGrp="1"/>
          </p:cNvSpPr>
          <p:nvPr>
            <p:ph type="sldNum" sz="quarter" idx="12"/>
          </p:nvPr>
        </p:nvSpPr>
        <p:spPr/>
        <p:txBody>
          <a:bodyPr/>
          <a:lstStyle/>
          <a:p>
            <a:fld id="{67487866-4BB2-40E9-A333-101B9F96A1FC}" type="slidenum">
              <a:rPr lang="en-IN" smtClean="0"/>
              <a:t>‹#›</a:t>
            </a:fld>
            <a:endParaRPr lang="en-IN"/>
          </a:p>
        </p:txBody>
      </p:sp>
    </p:spTree>
    <p:extLst>
      <p:ext uri="{BB962C8B-B14F-4D97-AF65-F5344CB8AC3E}">
        <p14:creationId xmlns:p14="http://schemas.microsoft.com/office/powerpoint/2010/main" val="3843246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9019F2-2049-BD17-89B1-7B59BCEC8BC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707FDA1-C87C-A941-1B00-38912EFC6C2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D658594-F1FF-7D80-696A-EEE1F42F1E75}"/>
              </a:ext>
            </a:extLst>
          </p:cNvPr>
          <p:cNvSpPr>
            <a:spLocks noGrp="1"/>
          </p:cNvSpPr>
          <p:nvPr>
            <p:ph type="dt" sz="half" idx="10"/>
          </p:nvPr>
        </p:nvSpPr>
        <p:spPr/>
        <p:txBody>
          <a:bodyPr/>
          <a:lstStyle/>
          <a:p>
            <a:fld id="{88E6E08A-904E-49F0-9EBE-36282E902F1D}" type="datetimeFigureOut">
              <a:rPr lang="en-IN" smtClean="0"/>
              <a:t>25-10-2023</a:t>
            </a:fld>
            <a:endParaRPr lang="en-IN"/>
          </a:p>
        </p:txBody>
      </p:sp>
      <p:sp>
        <p:nvSpPr>
          <p:cNvPr id="5" name="Footer Placeholder 4">
            <a:extLst>
              <a:ext uri="{FF2B5EF4-FFF2-40B4-BE49-F238E27FC236}">
                <a16:creationId xmlns:a16="http://schemas.microsoft.com/office/drawing/2014/main" id="{718488A1-DFD2-54CA-823F-171F48231AC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83A375D-EEEE-4DD6-8044-1E4A2245F71D}"/>
              </a:ext>
            </a:extLst>
          </p:cNvPr>
          <p:cNvSpPr>
            <a:spLocks noGrp="1"/>
          </p:cNvSpPr>
          <p:nvPr>
            <p:ph type="sldNum" sz="quarter" idx="12"/>
          </p:nvPr>
        </p:nvSpPr>
        <p:spPr/>
        <p:txBody>
          <a:bodyPr/>
          <a:lstStyle/>
          <a:p>
            <a:fld id="{67487866-4BB2-40E9-A333-101B9F96A1FC}" type="slidenum">
              <a:rPr lang="en-IN" smtClean="0"/>
              <a:t>‹#›</a:t>
            </a:fld>
            <a:endParaRPr lang="en-IN"/>
          </a:p>
        </p:txBody>
      </p:sp>
    </p:spTree>
    <p:extLst>
      <p:ext uri="{BB962C8B-B14F-4D97-AF65-F5344CB8AC3E}">
        <p14:creationId xmlns:p14="http://schemas.microsoft.com/office/powerpoint/2010/main" val="2463798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AFDE3-AFC7-28F6-D404-A71F3652EF9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4C48201-82EE-D072-54C8-D99D977999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52D3FB9-4DAB-6A49-85E3-AD49A92D2BE0}"/>
              </a:ext>
            </a:extLst>
          </p:cNvPr>
          <p:cNvSpPr>
            <a:spLocks noGrp="1"/>
          </p:cNvSpPr>
          <p:nvPr>
            <p:ph type="dt" sz="half" idx="10"/>
          </p:nvPr>
        </p:nvSpPr>
        <p:spPr/>
        <p:txBody>
          <a:bodyPr/>
          <a:lstStyle/>
          <a:p>
            <a:fld id="{88E6E08A-904E-49F0-9EBE-36282E902F1D}" type="datetimeFigureOut">
              <a:rPr lang="en-IN" smtClean="0"/>
              <a:t>25-10-2023</a:t>
            </a:fld>
            <a:endParaRPr lang="en-IN"/>
          </a:p>
        </p:txBody>
      </p:sp>
      <p:sp>
        <p:nvSpPr>
          <p:cNvPr id="5" name="Footer Placeholder 4">
            <a:extLst>
              <a:ext uri="{FF2B5EF4-FFF2-40B4-BE49-F238E27FC236}">
                <a16:creationId xmlns:a16="http://schemas.microsoft.com/office/drawing/2014/main" id="{889B8236-A369-0D9A-8D41-ED6D85AE951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EF13489-16CD-5269-81F2-AFD1F8F356B8}"/>
              </a:ext>
            </a:extLst>
          </p:cNvPr>
          <p:cNvSpPr>
            <a:spLocks noGrp="1"/>
          </p:cNvSpPr>
          <p:nvPr>
            <p:ph type="sldNum" sz="quarter" idx="12"/>
          </p:nvPr>
        </p:nvSpPr>
        <p:spPr/>
        <p:txBody>
          <a:bodyPr/>
          <a:lstStyle/>
          <a:p>
            <a:fld id="{67487866-4BB2-40E9-A333-101B9F96A1FC}" type="slidenum">
              <a:rPr lang="en-IN" smtClean="0"/>
              <a:t>‹#›</a:t>
            </a:fld>
            <a:endParaRPr lang="en-IN"/>
          </a:p>
        </p:txBody>
      </p:sp>
    </p:spTree>
    <p:extLst>
      <p:ext uri="{BB962C8B-B14F-4D97-AF65-F5344CB8AC3E}">
        <p14:creationId xmlns:p14="http://schemas.microsoft.com/office/powerpoint/2010/main" val="200835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B5BBF-6116-A41D-97B2-2D7FC0BC3B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9F76493-A1E8-8D2F-3124-19BCB536B3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F1F65F-5DC5-7158-D97A-C77E21C6A03F}"/>
              </a:ext>
            </a:extLst>
          </p:cNvPr>
          <p:cNvSpPr>
            <a:spLocks noGrp="1"/>
          </p:cNvSpPr>
          <p:nvPr>
            <p:ph type="dt" sz="half" idx="10"/>
          </p:nvPr>
        </p:nvSpPr>
        <p:spPr/>
        <p:txBody>
          <a:bodyPr/>
          <a:lstStyle/>
          <a:p>
            <a:fld id="{88E6E08A-904E-49F0-9EBE-36282E902F1D}" type="datetimeFigureOut">
              <a:rPr lang="en-IN" smtClean="0"/>
              <a:t>25-10-2023</a:t>
            </a:fld>
            <a:endParaRPr lang="en-IN"/>
          </a:p>
        </p:txBody>
      </p:sp>
      <p:sp>
        <p:nvSpPr>
          <p:cNvPr id="5" name="Footer Placeholder 4">
            <a:extLst>
              <a:ext uri="{FF2B5EF4-FFF2-40B4-BE49-F238E27FC236}">
                <a16:creationId xmlns:a16="http://schemas.microsoft.com/office/drawing/2014/main" id="{3F41D43C-C3DF-9155-CC54-9792981E28C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C3079BF-A8A4-2A68-566E-9457E0DF041A}"/>
              </a:ext>
            </a:extLst>
          </p:cNvPr>
          <p:cNvSpPr>
            <a:spLocks noGrp="1"/>
          </p:cNvSpPr>
          <p:nvPr>
            <p:ph type="sldNum" sz="quarter" idx="12"/>
          </p:nvPr>
        </p:nvSpPr>
        <p:spPr/>
        <p:txBody>
          <a:bodyPr/>
          <a:lstStyle/>
          <a:p>
            <a:fld id="{67487866-4BB2-40E9-A333-101B9F96A1FC}" type="slidenum">
              <a:rPr lang="en-IN" smtClean="0"/>
              <a:t>‹#›</a:t>
            </a:fld>
            <a:endParaRPr lang="en-IN"/>
          </a:p>
        </p:txBody>
      </p:sp>
    </p:spTree>
    <p:extLst>
      <p:ext uri="{BB962C8B-B14F-4D97-AF65-F5344CB8AC3E}">
        <p14:creationId xmlns:p14="http://schemas.microsoft.com/office/powerpoint/2010/main" val="32114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C52B8-5B2B-6DCD-D0E7-8DEE802FBDE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B281421-0F6E-AD83-A620-8C64605A7A8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74B7650-2DD5-7D1D-6684-89FF5D2DB8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6C307CB-6DD1-5FD3-1A35-B385C3DCBF45}"/>
              </a:ext>
            </a:extLst>
          </p:cNvPr>
          <p:cNvSpPr>
            <a:spLocks noGrp="1"/>
          </p:cNvSpPr>
          <p:nvPr>
            <p:ph type="dt" sz="half" idx="10"/>
          </p:nvPr>
        </p:nvSpPr>
        <p:spPr/>
        <p:txBody>
          <a:bodyPr/>
          <a:lstStyle/>
          <a:p>
            <a:fld id="{88E6E08A-904E-49F0-9EBE-36282E902F1D}" type="datetimeFigureOut">
              <a:rPr lang="en-IN" smtClean="0"/>
              <a:t>25-10-2023</a:t>
            </a:fld>
            <a:endParaRPr lang="en-IN"/>
          </a:p>
        </p:txBody>
      </p:sp>
      <p:sp>
        <p:nvSpPr>
          <p:cNvPr id="6" name="Footer Placeholder 5">
            <a:extLst>
              <a:ext uri="{FF2B5EF4-FFF2-40B4-BE49-F238E27FC236}">
                <a16:creationId xmlns:a16="http://schemas.microsoft.com/office/drawing/2014/main" id="{6761223B-93C9-87E0-40EC-1AB8F0E5FD9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6D1CD21-3D15-0BB2-F768-C49786E2E03E}"/>
              </a:ext>
            </a:extLst>
          </p:cNvPr>
          <p:cNvSpPr>
            <a:spLocks noGrp="1"/>
          </p:cNvSpPr>
          <p:nvPr>
            <p:ph type="sldNum" sz="quarter" idx="12"/>
          </p:nvPr>
        </p:nvSpPr>
        <p:spPr/>
        <p:txBody>
          <a:bodyPr/>
          <a:lstStyle/>
          <a:p>
            <a:fld id="{67487866-4BB2-40E9-A333-101B9F96A1FC}" type="slidenum">
              <a:rPr lang="en-IN" smtClean="0"/>
              <a:t>‹#›</a:t>
            </a:fld>
            <a:endParaRPr lang="en-IN"/>
          </a:p>
        </p:txBody>
      </p:sp>
    </p:spTree>
    <p:extLst>
      <p:ext uri="{BB962C8B-B14F-4D97-AF65-F5344CB8AC3E}">
        <p14:creationId xmlns:p14="http://schemas.microsoft.com/office/powerpoint/2010/main" val="687751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64FA0-78D1-6F34-4E24-B6FD90F5E59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112A518-DA74-B376-CB60-73C42F8367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05E684-45C9-709A-C582-A75EA0FFE9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13301EB-A604-5D35-BB0E-571858DFE1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490264-0882-2BFC-2CC6-BB24F636FFC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F814FD2-5536-A6F9-11F4-2DC1A78FC47A}"/>
              </a:ext>
            </a:extLst>
          </p:cNvPr>
          <p:cNvSpPr>
            <a:spLocks noGrp="1"/>
          </p:cNvSpPr>
          <p:nvPr>
            <p:ph type="dt" sz="half" idx="10"/>
          </p:nvPr>
        </p:nvSpPr>
        <p:spPr/>
        <p:txBody>
          <a:bodyPr/>
          <a:lstStyle/>
          <a:p>
            <a:fld id="{88E6E08A-904E-49F0-9EBE-36282E902F1D}" type="datetimeFigureOut">
              <a:rPr lang="en-IN" smtClean="0"/>
              <a:t>25-10-2023</a:t>
            </a:fld>
            <a:endParaRPr lang="en-IN"/>
          </a:p>
        </p:txBody>
      </p:sp>
      <p:sp>
        <p:nvSpPr>
          <p:cNvPr id="8" name="Footer Placeholder 7">
            <a:extLst>
              <a:ext uri="{FF2B5EF4-FFF2-40B4-BE49-F238E27FC236}">
                <a16:creationId xmlns:a16="http://schemas.microsoft.com/office/drawing/2014/main" id="{D22D47D1-8C24-A988-1E3F-BC026C86302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E1781E2-D26D-AA74-C52F-992DFC4E35FA}"/>
              </a:ext>
            </a:extLst>
          </p:cNvPr>
          <p:cNvSpPr>
            <a:spLocks noGrp="1"/>
          </p:cNvSpPr>
          <p:nvPr>
            <p:ph type="sldNum" sz="quarter" idx="12"/>
          </p:nvPr>
        </p:nvSpPr>
        <p:spPr/>
        <p:txBody>
          <a:bodyPr/>
          <a:lstStyle/>
          <a:p>
            <a:fld id="{67487866-4BB2-40E9-A333-101B9F96A1FC}" type="slidenum">
              <a:rPr lang="en-IN" smtClean="0"/>
              <a:t>‹#›</a:t>
            </a:fld>
            <a:endParaRPr lang="en-IN"/>
          </a:p>
        </p:txBody>
      </p:sp>
    </p:spTree>
    <p:extLst>
      <p:ext uri="{BB962C8B-B14F-4D97-AF65-F5344CB8AC3E}">
        <p14:creationId xmlns:p14="http://schemas.microsoft.com/office/powerpoint/2010/main" val="1613846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1B9B5-D197-0970-28AF-D0D8EAA6B95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C5932D8-5BE3-9DEC-5FE4-26C950624251}"/>
              </a:ext>
            </a:extLst>
          </p:cNvPr>
          <p:cNvSpPr>
            <a:spLocks noGrp="1"/>
          </p:cNvSpPr>
          <p:nvPr>
            <p:ph type="dt" sz="half" idx="10"/>
          </p:nvPr>
        </p:nvSpPr>
        <p:spPr/>
        <p:txBody>
          <a:bodyPr/>
          <a:lstStyle/>
          <a:p>
            <a:fld id="{88E6E08A-904E-49F0-9EBE-36282E902F1D}" type="datetimeFigureOut">
              <a:rPr lang="en-IN" smtClean="0"/>
              <a:t>25-10-2023</a:t>
            </a:fld>
            <a:endParaRPr lang="en-IN"/>
          </a:p>
        </p:txBody>
      </p:sp>
      <p:sp>
        <p:nvSpPr>
          <p:cNvPr id="4" name="Footer Placeholder 3">
            <a:extLst>
              <a:ext uri="{FF2B5EF4-FFF2-40B4-BE49-F238E27FC236}">
                <a16:creationId xmlns:a16="http://schemas.microsoft.com/office/drawing/2014/main" id="{AB13D254-0FD1-63C2-2523-218F88A7314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39AADBA-4345-17EE-EE31-40B35C1B602E}"/>
              </a:ext>
            </a:extLst>
          </p:cNvPr>
          <p:cNvSpPr>
            <a:spLocks noGrp="1"/>
          </p:cNvSpPr>
          <p:nvPr>
            <p:ph type="sldNum" sz="quarter" idx="12"/>
          </p:nvPr>
        </p:nvSpPr>
        <p:spPr/>
        <p:txBody>
          <a:bodyPr/>
          <a:lstStyle/>
          <a:p>
            <a:fld id="{67487866-4BB2-40E9-A333-101B9F96A1FC}" type="slidenum">
              <a:rPr lang="en-IN" smtClean="0"/>
              <a:t>‹#›</a:t>
            </a:fld>
            <a:endParaRPr lang="en-IN"/>
          </a:p>
        </p:txBody>
      </p:sp>
    </p:spTree>
    <p:extLst>
      <p:ext uri="{BB962C8B-B14F-4D97-AF65-F5344CB8AC3E}">
        <p14:creationId xmlns:p14="http://schemas.microsoft.com/office/powerpoint/2010/main" val="3763882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ADB100-4AB9-1EF4-7464-99611CE68A88}"/>
              </a:ext>
            </a:extLst>
          </p:cNvPr>
          <p:cNvSpPr>
            <a:spLocks noGrp="1"/>
          </p:cNvSpPr>
          <p:nvPr>
            <p:ph type="dt" sz="half" idx="10"/>
          </p:nvPr>
        </p:nvSpPr>
        <p:spPr/>
        <p:txBody>
          <a:bodyPr/>
          <a:lstStyle/>
          <a:p>
            <a:fld id="{88E6E08A-904E-49F0-9EBE-36282E902F1D}" type="datetimeFigureOut">
              <a:rPr lang="en-IN" smtClean="0"/>
              <a:t>25-10-2023</a:t>
            </a:fld>
            <a:endParaRPr lang="en-IN"/>
          </a:p>
        </p:txBody>
      </p:sp>
      <p:sp>
        <p:nvSpPr>
          <p:cNvPr id="3" name="Footer Placeholder 2">
            <a:extLst>
              <a:ext uri="{FF2B5EF4-FFF2-40B4-BE49-F238E27FC236}">
                <a16:creationId xmlns:a16="http://schemas.microsoft.com/office/drawing/2014/main" id="{6F78F5A2-74C7-4A5D-DE80-F44BB8A63AD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46B8BAB-D9E7-1C03-FA8F-155CFC9E128F}"/>
              </a:ext>
            </a:extLst>
          </p:cNvPr>
          <p:cNvSpPr>
            <a:spLocks noGrp="1"/>
          </p:cNvSpPr>
          <p:nvPr>
            <p:ph type="sldNum" sz="quarter" idx="12"/>
          </p:nvPr>
        </p:nvSpPr>
        <p:spPr/>
        <p:txBody>
          <a:bodyPr/>
          <a:lstStyle/>
          <a:p>
            <a:fld id="{67487866-4BB2-40E9-A333-101B9F96A1FC}" type="slidenum">
              <a:rPr lang="en-IN" smtClean="0"/>
              <a:t>‹#›</a:t>
            </a:fld>
            <a:endParaRPr lang="en-IN"/>
          </a:p>
        </p:txBody>
      </p:sp>
    </p:spTree>
    <p:extLst>
      <p:ext uri="{BB962C8B-B14F-4D97-AF65-F5344CB8AC3E}">
        <p14:creationId xmlns:p14="http://schemas.microsoft.com/office/powerpoint/2010/main" val="391059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7A58F-D6D7-178A-F6F4-05B4AF2A5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7CF6403-F777-89CD-4CEE-73AA41B3B4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EF306FC-8269-B9DD-D867-52C61E3A4C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67CBE8-C71B-C679-7E0E-C8B49C9A79A6}"/>
              </a:ext>
            </a:extLst>
          </p:cNvPr>
          <p:cNvSpPr>
            <a:spLocks noGrp="1"/>
          </p:cNvSpPr>
          <p:nvPr>
            <p:ph type="dt" sz="half" idx="10"/>
          </p:nvPr>
        </p:nvSpPr>
        <p:spPr/>
        <p:txBody>
          <a:bodyPr/>
          <a:lstStyle/>
          <a:p>
            <a:fld id="{88E6E08A-904E-49F0-9EBE-36282E902F1D}" type="datetimeFigureOut">
              <a:rPr lang="en-IN" smtClean="0"/>
              <a:t>25-10-2023</a:t>
            </a:fld>
            <a:endParaRPr lang="en-IN"/>
          </a:p>
        </p:txBody>
      </p:sp>
      <p:sp>
        <p:nvSpPr>
          <p:cNvPr id="6" name="Footer Placeholder 5">
            <a:extLst>
              <a:ext uri="{FF2B5EF4-FFF2-40B4-BE49-F238E27FC236}">
                <a16:creationId xmlns:a16="http://schemas.microsoft.com/office/drawing/2014/main" id="{8332664A-3CD9-33C4-7034-DE1803D2087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63AD5F7-2C6E-C3E1-2AFF-D4B6EBA41777}"/>
              </a:ext>
            </a:extLst>
          </p:cNvPr>
          <p:cNvSpPr>
            <a:spLocks noGrp="1"/>
          </p:cNvSpPr>
          <p:nvPr>
            <p:ph type="sldNum" sz="quarter" idx="12"/>
          </p:nvPr>
        </p:nvSpPr>
        <p:spPr/>
        <p:txBody>
          <a:bodyPr/>
          <a:lstStyle/>
          <a:p>
            <a:fld id="{67487866-4BB2-40E9-A333-101B9F96A1FC}" type="slidenum">
              <a:rPr lang="en-IN" smtClean="0"/>
              <a:t>‹#›</a:t>
            </a:fld>
            <a:endParaRPr lang="en-IN"/>
          </a:p>
        </p:txBody>
      </p:sp>
    </p:spTree>
    <p:extLst>
      <p:ext uri="{BB962C8B-B14F-4D97-AF65-F5344CB8AC3E}">
        <p14:creationId xmlns:p14="http://schemas.microsoft.com/office/powerpoint/2010/main" val="15174478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5EBB-EA1F-D55E-F0DA-39BA7EEE6E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E038D4B-FAD6-3526-08A6-2E63C1D059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320FD53-240A-B43D-E7EB-8E3F464334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9717E4-CB07-59A5-A6DE-94D87EDB39B7}"/>
              </a:ext>
            </a:extLst>
          </p:cNvPr>
          <p:cNvSpPr>
            <a:spLocks noGrp="1"/>
          </p:cNvSpPr>
          <p:nvPr>
            <p:ph type="dt" sz="half" idx="10"/>
          </p:nvPr>
        </p:nvSpPr>
        <p:spPr/>
        <p:txBody>
          <a:bodyPr/>
          <a:lstStyle/>
          <a:p>
            <a:fld id="{88E6E08A-904E-49F0-9EBE-36282E902F1D}" type="datetimeFigureOut">
              <a:rPr lang="en-IN" smtClean="0"/>
              <a:t>25-10-2023</a:t>
            </a:fld>
            <a:endParaRPr lang="en-IN"/>
          </a:p>
        </p:txBody>
      </p:sp>
      <p:sp>
        <p:nvSpPr>
          <p:cNvPr id="6" name="Footer Placeholder 5">
            <a:extLst>
              <a:ext uri="{FF2B5EF4-FFF2-40B4-BE49-F238E27FC236}">
                <a16:creationId xmlns:a16="http://schemas.microsoft.com/office/drawing/2014/main" id="{9DF97D35-C7F0-74BE-A625-A729BF92F43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E5FB889-D973-51CA-E8A6-9B6DB87C2DAE}"/>
              </a:ext>
            </a:extLst>
          </p:cNvPr>
          <p:cNvSpPr>
            <a:spLocks noGrp="1"/>
          </p:cNvSpPr>
          <p:nvPr>
            <p:ph type="sldNum" sz="quarter" idx="12"/>
          </p:nvPr>
        </p:nvSpPr>
        <p:spPr/>
        <p:txBody>
          <a:bodyPr/>
          <a:lstStyle/>
          <a:p>
            <a:fld id="{67487866-4BB2-40E9-A333-101B9F96A1FC}" type="slidenum">
              <a:rPr lang="en-IN" smtClean="0"/>
              <a:t>‹#›</a:t>
            </a:fld>
            <a:endParaRPr lang="en-IN"/>
          </a:p>
        </p:txBody>
      </p:sp>
    </p:spTree>
    <p:extLst>
      <p:ext uri="{BB962C8B-B14F-4D97-AF65-F5344CB8AC3E}">
        <p14:creationId xmlns:p14="http://schemas.microsoft.com/office/powerpoint/2010/main" val="1069133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F2D948-91C3-BC7F-5438-2633B174B6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4E191C3-4A69-D4D3-360F-DCE06D817D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BA3E7BF-1AE9-4731-D64F-38FA233B69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E6E08A-904E-49F0-9EBE-36282E902F1D}" type="datetimeFigureOut">
              <a:rPr lang="en-IN" smtClean="0"/>
              <a:t>25-10-2023</a:t>
            </a:fld>
            <a:endParaRPr lang="en-IN"/>
          </a:p>
        </p:txBody>
      </p:sp>
      <p:sp>
        <p:nvSpPr>
          <p:cNvPr id="5" name="Footer Placeholder 4">
            <a:extLst>
              <a:ext uri="{FF2B5EF4-FFF2-40B4-BE49-F238E27FC236}">
                <a16:creationId xmlns:a16="http://schemas.microsoft.com/office/drawing/2014/main" id="{0E2BA7CD-1489-2D74-E19B-811372A291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08BD060-EFB1-BFDC-3922-861B6F0F22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487866-4BB2-40E9-A333-101B9F96A1FC}" type="slidenum">
              <a:rPr lang="en-IN" smtClean="0"/>
              <a:t>‹#›</a:t>
            </a:fld>
            <a:endParaRPr lang="en-IN"/>
          </a:p>
        </p:txBody>
      </p:sp>
    </p:spTree>
    <p:extLst>
      <p:ext uri="{BB962C8B-B14F-4D97-AF65-F5344CB8AC3E}">
        <p14:creationId xmlns:p14="http://schemas.microsoft.com/office/powerpoint/2010/main" val="9471385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5.wdp"/><Relationship Id="rId3" Type="http://schemas.microsoft.com/office/2007/relationships/hdphoto" Target="../media/hdphoto1.wdp"/><Relationship Id="rId7" Type="http://schemas.openxmlformats.org/officeDocument/2006/relationships/image" Target="../media/image7.png"/><Relationship Id="rId12"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9.png"/><Relationship Id="rId5" Type="http://schemas.openxmlformats.org/officeDocument/2006/relationships/image" Target="../media/image6.png"/><Relationship Id="rId10" Type="http://schemas.microsoft.com/office/2007/relationships/hdphoto" Target="../media/hdphoto4.wdp"/><Relationship Id="rId4" Type="http://schemas.openxmlformats.org/officeDocument/2006/relationships/image" Target="../media/image5.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web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485C04-FB77-AAD7-0DD6-509DE9CB50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739" y="1690227"/>
            <a:ext cx="11924522" cy="5453270"/>
          </a:xfrm>
          <a:prstGeom prst="rect">
            <a:avLst/>
          </a:prstGeom>
        </p:spPr>
      </p:pic>
      <p:sp>
        <p:nvSpPr>
          <p:cNvPr id="3" name="TextBox 2">
            <a:extLst>
              <a:ext uri="{FF2B5EF4-FFF2-40B4-BE49-F238E27FC236}">
                <a16:creationId xmlns:a16="http://schemas.microsoft.com/office/drawing/2014/main" id="{4B4C0A2A-035B-4484-AFAC-BBD51D020ADE}"/>
              </a:ext>
            </a:extLst>
          </p:cNvPr>
          <p:cNvSpPr txBox="1"/>
          <p:nvPr/>
        </p:nvSpPr>
        <p:spPr>
          <a:xfrm>
            <a:off x="3909390" y="0"/>
            <a:ext cx="5885774" cy="2585323"/>
          </a:xfrm>
          <a:prstGeom prst="rect">
            <a:avLst/>
          </a:prstGeom>
          <a:noFill/>
        </p:spPr>
        <p:txBody>
          <a:bodyPr wrap="square" rtlCol="0">
            <a:spAutoFit/>
          </a:bodyPr>
          <a:lstStyle/>
          <a:p>
            <a:r>
              <a:rPr lang="en-US" sz="5400" b="1" dirty="0">
                <a:solidFill>
                  <a:srgbClr val="F6640A"/>
                </a:solidFill>
              </a:rPr>
              <a:t>SWIGGY RECOMMEDATION MODEL </a:t>
            </a:r>
            <a:endParaRPr lang="en-IN" sz="5400" b="1" dirty="0">
              <a:solidFill>
                <a:srgbClr val="F6640A"/>
              </a:solidFill>
            </a:endParaRPr>
          </a:p>
        </p:txBody>
      </p:sp>
      <p:sp>
        <p:nvSpPr>
          <p:cNvPr id="4" name="TextBox 3">
            <a:extLst>
              <a:ext uri="{FF2B5EF4-FFF2-40B4-BE49-F238E27FC236}">
                <a16:creationId xmlns:a16="http://schemas.microsoft.com/office/drawing/2014/main" id="{84AE2446-4973-40D6-99AF-F3400B174C53}"/>
              </a:ext>
            </a:extLst>
          </p:cNvPr>
          <p:cNvSpPr txBox="1"/>
          <p:nvPr/>
        </p:nvSpPr>
        <p:spPr>
          <a:xfrm>
            <a:off x="9601199" y="4549676"/>
            <a:ext cx="3380509" cy="2308324"/>
          </a:xfrm>
          <a:prstGeom prst="rect">
            <a:avLst/>
          </a:prstGeom>
          <a:noFill/>
        </p:spPr>
        <p:txBody>
          <a:bodyPr wrap="square" rtlCol="0">
            <a:spAutoFit/>
          </a:bodyPr>
          <a:lstStyle/>
          <a:p>
            <a:r>
              <a:rPr lang="en-US" sz="2400" b="1" dirty="0">
                <a:solidFill>
                  <a:srgbClr val="F6640A"/>
                </a:solidFill>
              </a:rPr>
              <a:t>Submitted by :</a:t>
            </a:r>
          </a:p>
          <a:p>
            <a:r>
              <a:rPr lang="en-US" sz="2400" b="1" dirty="0" err="1">
                <a:solidFill>
                  <a:srgbClr val="F6640A"/>
                </a:solidFill>
              </a:rPr>
              <a:t>Akhyata</a:t>
            </a:r>
            <a:r>
              <a:rPr lang="en-US" sz="2400" b="1" dirty="0">
                <a:solidFill>
                  <a:srgbClr val="F6640A"/>
                </a:solidFill>
              </a:rPr>
              <a:t> </a:t>
            </a:r>
            <a:r>
              <a:rPr lang="en-US" sz="2400" b="1" dirty="0" err="1">
                <a:solidFill>
                  <a:srgbClr val="F6640A"/>
                </a:solidFill>
              </a:rPr>
              <a:t>Moharana</a:t>
            </a:r>
            <a:endParaRPr lang="en-US" sz="2400" b="1" dirty="0">
              <a:solidFill>
                <a:srgbClr val="F6640A"/>
              </a:solidFill>
            </a:endParaRPr>
          </a:p>
          <a:p>
            <a:r>
              <a:rPr lang="en-US" sz="2400" b="1" dirty="0">
                <a:solidFill>
                  <a:srgbClr val="F6640A"/>
                </a:solidFill>
              </a:rPr>
              <a:t>Amit </a:t>
            </a:r>
            <a:r>
              <a:rPr lang="en-US" sz="2400" b="1" dirty="0" err="1">
                <a:solidFill>
                  <a:srgbClr val="F6640A"/>
                </a:solidFill>
              </a:rPr>
              <a:t>Porwal</a:t>
            </a:r>
            <a:endParaRPr lang="en-US" sz="2400" b="1" dirty="0">
              <a:solidFill>
                <a:srgbClr val="F6640A"/>
              </a:solidFill>
            </a:endParaRPr>
          </a:p>
          <a:p>
            <a:r>
              <a:rPr lang="en-US" sz="2400" b="1" dirty="0">
                <a:solidFill>
                  <a:srgbClr val="F6640A"/>
                </a:solidFill>
              </a:rPr>
              <a:t>Madhu Gupta</a:t>
            </a:r>
          </a:p>
          <a:p>
            <a:r>
              <a:rPr lang="en-US" sz="2400" b="1" dirty="0">
                <a:solidFill>
                  <a:srgbClr val="F6640A"/>
                </a:solidFill>
              </a:rPr>
              <a:t>Roshni Patidar </a:t>
            </a:r>
          </a:p>
          <a:p>
            <a:r>
              <a:rPr lang="en-US" sz="2400" b="1" dirty="0">
                <a:solidFill>
                  <a:srgbClr val="F6640A"/>
                </a:solidFill>
              </a:rPr>
              <a:t>Sourabh </a:t>
            </a:r>
            <a:r>
              <a:rPr lang="en-US" sz="2400" b="1" dirty="0" err="1">
                <a:solidFill>
                  <a:srgbClr val="F6640A"/>
                </a:solidFill>
              </a:rPr>
              <a:t>Wabale</a:t>
            </a:r>
            <a:r>
              <a:rPr lang="en-US" sz="2400" b="1" dirty="0">
                <a:solidFill>
                  <a:srgbClr val="F6640A"/>
                </a:solidFill>
              </a:rPr>
              <a:t> </a:t>
            </a:r>
            <a:endParaRPr lang="en-IN" sz="2400" b="1" dirty="0">
              <a:solidFill>
                <a:srgbClr val="F6640A"/>
              </a:solidFill>
            </a:endParaRPr>
          </a:p>
        </p:txBody>
      </p:sp>
    </p:spTree>
    <p:extLst>
      <p:ext uri="{BB962C8B-B14F-4D97-AF65-F5344CB8AC3E}">
        <p14:creationId xmlns:p14="http://schemas.microsoft.com/office/powerpoint/2010/main" val="34691004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F6B33-E26B-420B-BFD1-929E077E4B60}"/>
              </a:ext>
            </a:extLst>
          </p:cNvPr>
          <p:cNvSpPr>
            <a:spLocks noGrp="1"/>
          </p:cNvSpPr>
          <p:nvPr>
            <p:ph type="title"/>
          </p:nvPr>
        </p:nvSpPr>
        <p:spPr>
          <a:xfrm>
            <a:off x="834887" y="365125"/>
            <a:ext cx="10518913" cy="1325563"/>
          </a:xfrm>
        </p:spPr>
        <p:txBody>
          <a:bodyPr/>
          <a:lstStyle/>
          <a:p>
            <a:r>
              <a:rPr lang="en-US" dirty="0"/>
              <a:t>			</a:t>
            </a:r>
            <a:endParaRPr lang="en-IN" b="1" dirty="0">
              <a:latin typeface="+mn-lt"/>
            </a:endParaRPr>
          </a:p>
        </p:txBody>
      </p:sp>
      <p:pic>
        <p:nvPicPr>
          <p:cNvPr id="1028" name="Picture 4" descr="What Serviceability means at Swiggy? | by Somsubhra Bairi | Swiggy Bytes —  Tech Blog">
            <a:extLst>
              <a:ext uri="{FF2B5EF4-FFF2-40B4-BE49-F238E27FC236}">
                <a16:creationId xmlns:a16="http://schemas.microsoft.com/office/drawing/2014/main" id="{264831BA-17CA-4FA3-B5BC-0B1405E2FB11}"/>
              </a:ext>
            </a:extLst>
          </p:cNvPr>
          <p:cNvPicPr>
            <a:picLocks noGrp="1" noChangeAspect="1" noChangeArrowheads="1"/>
          </p:cNvPicPr>
          <p:nvPr>
            <p:ph idx="1"/>
          </p:nvPr>
        </p:nvPicPr>
        <p:blipFill>
          <a:blip r:embed="rId2">
            <a:alphaModFix amt="34000"/>
            <a:extLst>
              <a:ext uri="{28A0092B-C50C-407E-A947-70E740481C1C}">
                <a14:useLocalDpi xmlns:a14="http://schemas.microsoft.com/office/drawing/2010/main" val="0"/>
              </a:ext>
            </a:extLst>
          </a:blip>
          <a:srcRect/>
          <a:stretch>
            <a:fillRect/>
          </a:stretch>
        </p:blipFill>
        <p:spPr bwMode="auto">
          <a:xfrm>
            <a:off x="33048" y="0"/>
            <a:ext cx="12158952" cy="676101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122BACA-1CF3-459D-9760-27BC732C93D4}"/>
              </a:ext>
            </a:extLst>
          </p:cNvPr>
          <p:cNvPicPr>
            <a:picLocks noChangeAspect="1"/>
          </p:cNvPicPr>
          <p:nvPr/>
        </p:nvPicPr>
        <p:blipFill>
          <a:blip r:embed="rId3"/>
          <a:stretch>
            <a:fillRect/>
          </a:stretch>
        </p:blipFill>
        <p:spPr>
          <a:xfrm>
            <a:off x="1494634" y="96982"/>
            <a:ext cx="9199417" cy="6620895"/>
          </a:xfrm>
          <a:prstGeom prst="rect">
            <a:avLst/>
          </a:prstGeom>
        </p:spPr>
      </p:pic>
    </p:spTree>
    <p:extLst>
      <p:ext uri="{BB962C8B-B14F-4D97-AF65-F5344CB8AC3E}">
        <p14:creationId xmlns:p14="http://schemas.microsoft.com/office/powerpoint/2010/main" val="4332561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F6B33-E26B-420B-BFD1-929E077E4B60}"/>
              </a:ext>
            </a:extLst>
          </p:cNvPr>
          <p:cNvSpPr>
            <a:spLocks noGrp="1"/>
          </p:cNvSpPr>
          <p:nvPr>
            <p:ph type="title"/>
          </p:nvPr>
        </p:nvSpPr>
        <p:spPr>
          <a:xfrm>
            <a:off x="834887" y="365125"/>
            <a:ext cx="10518913" cy="1325563"/>
          </a:xfrm>
        </p:spPr>
        <p:txBody>
          <a:bodyPr/>
          <a:lstStyle/>
          <a:p>
            <a:r>
              <a:rPr lang="en-US" dirty="0"/>
              <a:t>			</a:t>
            </a:r>
            <a:endParaRPr lang="en-IN" b="1" dirty="0">
              <a:latin typeface="+mn-lt"/>
            </a:endParaRPr>
          </a:p>
        </p:txBody>
      </p:sp>
      <p:pic>
        <p:nvPicPr>
          <p:cNvPr id="1028" name="Picture 4" descr="What Serviceability means at Swiggy? | by Somsubhra Bairi | Swiggy Bytes —  Tech Blog">
            <a:extLst>
              <a:ext uri="{FF2B5EF4-FFF2-40B4-BE49-F238E27FC236}">
                <a16:creationId xmlns:a16="http://schemas.microsoft.com/office/drawing/2014/main" id="{264831BA-17CA-4FA3-B5BC-0B1405E2FB11}"/>
              </a:ext>
            </a:extLst>
          </p:cNvPr>
          <p:cNvPicPr>
            <a:picLocks noGrp="1" noChangeAspect="1" noChangeArrowheads="1"/>
          </p:cNvPicPr>
          <p:nvPr>
            <p:ph idx="1"/>
          </p:nvPr>
        </p:nvPicPr>
        <p:blipFill>
          <a:blip r:embed="rId2">
            <a:alphaModFix amt="34000"/>
            <a:extLst>
              <a:ext uri="{28A0092B-C50C-407E-A947-70E740481C1C}">
                <a14:useLocalDpi xmlns:a14="http://schemas.microsoft.com/office/drawing/2010/main" val="0"/>
              </a:ext>
            </a:extLst>
          </a:blip>
          <a:srcRect/>
          <a:stretch>
            <a:fillRect/>
          </a:stretch>
        </p:blipFill>
        <p:spPr bwMode="auto">
          <a:xfrm>
            <a:off x="0" y="-37108"/>
            <a:ext cx="12158952" cy="676101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AA19BA2-82AA-4B5F-948A-56B3D37B4392}"/>
              </a:ext>
            </a:extLst>
          </p:cNvPr>
          <p:cNvSpPr txBox="1"/>
          <p:nvPr/>
        </p:nvSpPr>
        <p:spPr>
          <a:xfrm>
            <a:off x="4076849" y="279301"/>
            <a:ext cx="5832763" cy="923330"/>
          </a:xfrm>
          <a:prstGeom prst="rect">
            <a:avLst/>
          </a:prstGeom>
          <a:noFill/>
        </p:spPr>
        <p:txBody>
          <a:bodyPr wrap="square" rtlCol="0">
            <a:spAutoFit/>
          </a:bodyPr>
          <a:lstStyle/>
          <a:p>
            <a:r>
              <a:rPr lang="en-US" sz="5400" b="1" dirty="0">
                <a:solidFill>
                  <a:srgbClr val="F77729"/>
                </a:solidFill>
              </a:rPr>
              <a:t>CHALLENGES</a:t>
            </a:r>
            <a:r>
              <a:rPr lang="en-US" dirty="0"/>
              <a:t> </a:t>
            </a:r>
            <a:endParaRPr lang="en-IN" dirty="0"/>
          </a:p>
        </p:txBody>
      </p:sp>
      <p:sp>
        <p:nvSpPr>
          <p:cNvPr id="4" name="Rectangle 3">
            <a:extLst>
              <a:ext uri="{FF2B5EF4-FFF2-40B4-BE49-F238E27FC236}">
                <a16:creationId xmlns:a16="http://schemas.microsoft.com/office/drawing/2014/main" id="{AFED0339-F9DE-4AB6-9431-E93541A640C2}"/>
              </a:ext>
            </a:extLst>
          </p:cNvPr>
          <p:cNvSpPr/>
          <p:nvPr/>
        </p:nvSpPr>
        <p:spPr>
          <a:xfrm>
            <a:off x="142160" y="1626755"/>
            <a:ext cx="3629891" cy="692727"/>
          </a:xfrm>
          <a:prstGeom prst="rect">
            <a:avLst/>
          </a:prstGeom>
          <a:solidFill>
            <a:srgbClr val="F7772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i="0" dirty="0">
                <a:solidFill>
                  <a:schemeClr val="tx1"/>
                </a:solidFill>
                <a:effectLst/>
              </a:rPr>
              <a:t>Web Scraping Challenges</a:t>
            </a:r>
            <a:endParaRPr lang="en-IN" sz="2400" b="1" strike="sngStrike" dirty="0">
              <a:solidFill>
                <a:schemeClr val="tx1"/>
              </a:solidFill>
              <a:highlight>
                <a:srgbClr val="F77729"/>
              </a:highlight>
            </a:endParaRPr>
          </a:p>
        </p:txBody>
      </p:sp>
      <p:sp>
        <p:nvSpPr>
          <p:cNvPr id="7" name="Rectangle 6">
            <a:extLst>
              <a:ext uri="{FF2B5EF4-FFF2-40B4-BE49-F238E27FC236}">
                <a16:creationId xmlns:a16="http://schemas.microsoft.com/office/drawing/2014/main" id="{2073AE48-464C-4C38-9D04-9496F201B03A}"/>
              </a:ext>
            </a:extLst>
          </p:cNvPr>
          <p:cNvSpPr/>
          <p:nvPr/>
        </p:nvSpPr>
        <p:spPr>
          <a:xfrm>
            <a:off x="4118414" y="1626755"/>
            <a:ext cx="3629891" cy="692727"/>
          </a:xfrm>
          <a:prstGeom prst="rect">
            <a:avLst/>
          </a:prstGeom>
          <a:solidFill>
            <a:srgbClr val="F7772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0" dirty="0">
                <a:solidFill>
                  <a:schemeClr val="tx1"/>
                </a:solidFill>
                <a:effectLst/>
                <a:latin typeface="Söhne"/>
              </a:rPr>
              <a:t>Selection of ML Model Challenges</a:t>
            </a:r>
            <a:endParaRPr lang="en-IN" sz="2400" b="1" strike="sngStrike" dirty="0">
              <a:solidFill>
                <a:schemeClr val="tx1"/>
              </a:solidFill>
              <a:highlight>
                <a:srgbClr val="F77729"/>
              </a:highlight>
            </a:endParaRPr>
          </a:p>
        </p:txBody>
      </p:sp>
      <p:sp>
        <p:nvSpPr>
          <p:cNvPr id="8" name="Rectangle 7">
            <a:extLst>
              <a:ext uri="{FF2B5EF4-FFF2-40B4-BE49-F238E27FC236}">
                <a16:creationId xmlns:a16="http://schemas.microsoft.com/office/drawing/2014/main" id="{D8099B65-3542-481F-A7B9-3B0F2F0AA6A0}"/>
              </a:ext>
            </a:extLst>
          </p:cNvPr>
          <p:cNvSpPr/>
          <p:nvPr/>
        </p:nvSpPr>
        <p:spPr>
          <a:xfrm>
            <a:off x="8094667" y="1626231"/>
            <a:ext cx="3629891" cy="692727"/>
          </a:xfrm>
          <a:prstGeom prst="rect">
            <a:avLst/>
          </a:prstGeom>
          <a:solidFill>
            <a:srgbClr val="F7772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i="0" dirty="0">
                <a:solidFill>
                  <a:schemeClr val="tx1"/>
                </a:solidFill>
                <a:effectLst/>
                <a:latin typeface="Söhne"/>
              </a:rPr>
              <a:t>Web Page Challenges</a:t>
            </a:r>
            <a:endParaRPr lang="en-IN" sz="2400" b="1" strike="sngStrike" dirty="0">
              <a:solidFill>
                <a:schemeClr val="tx1"/>
              </a:solidFill>
              <a:highlight>
                <a:srgbClr val="F77729"/>
              </a:highlight>
            </a:endParaRPr>
          </a:p>
        </p:txBody>
      </p:sp>
      <p:sp>
        <p:nvSpPr>
          <p:cNvPr id="5" name="TextBox 4">
            <a:extLst>
              <a:ext uri="{FF2B5EF4-FFF2-40B4-BE49-F238E27FC236}">
                <a16:creationId xmlns:a16="http://schemas.microsoft.com/office/drawing/2014/main" id="{BA36431F-C285-45B9-856C-7A958C61A31E}"/>
              </a:ext>
            </a:extLst>
          </p:cNvPr>
          <p:cNvSpPr txBox="1"/>
          <p:nvPr/>
        </p:nvSpPr>
        <p:spPr>
          <a:xfrm>
            <a:off x="142160" y="2777061"/>
            <a:ext cx="3629890" cy="707886"/>
          </a:xfrm>
          <a:prstGeom prst="rect">
            <a:avLst/>
          </a:prstGeom>
          <a:noFill/>
        </p:spPr>
        <p:txBody>
          <a:bodyPr wrap="square" rtlCol="0">
            <a:spAutoFit/>
          </a:bodyPr>
          <a:lstStyle/>
          <a:p>
            <a:pPr algn="l">
              <a:buFont typeface="Arial" panose="020B0604020202020204" pitchFamily="34" charset="0"/>
              <a:buChar char="•"/>
            </a:pPr>
            <a:r>
              <a:rPr lang="en-US" sz="2000" b="1" i="0" dirty="0">
                <a:solidFill>
                  <a:srgbClr val="374151"/>
                </a:solidFill>
                <a:effectLst/>
              </a:rPr>
              <a:t>Data Retrieval Hurdles</a:t>
            </a:r>
          </a:p>
          <a:p>
            <a:pPr algn="l">
              <a:buFont typeface="Arial" panose="020B0604020202020204" pitchFamily="34" charset="0"/>
              <a:buChar char="•"/>
            </a:pPr>
            <a:r>
              <a:rPr lang="en-US" sz="2000" b="1" i="0" dirty="0">
                <a:solidFill>
                  <a:srgbClr val="374151"/>
                </a:solidFill>
                <a:effectLst/>
              </a:rPr>
              <a:t>Web Page Structure Volatility</a:t>
            </a:r>
          </a:p>
        </p:txBody>
      </p:sp>
      <p:sp>
        <p:nvSpPr>
          <p:cNvPr id="6" name="TextBox 5">
            <a:extLst>
              <a:ext uri="{FF2B5EF4-FFF2-40B4-BE49-F238E27FC236}">
                <a16:creationId xmlns:a16="http://schemas.microsoft.com/office/drawing/2014/main" id="{305029B7-A4BA-49F1-91D4-AD6558081873}"/>
              </a:ext>
            </a:extLst>
          </p:cNvPr>
          <p:cNvSpPr txBox="1"/>
          <p:nvPr/>
        </p:nvSpPr>
        <p:spPr>
          <a:xfrm>
            <a:off x="4055993" y="2777061"/>
            <a:ext cx="3754731" cy="707886"/>
          </a:xfrm>
          <a:prstGeom prst="rect">
            <a:avLst/>
          </a:prstGeom>
          <a:noFill/>
        </p:spPr>
        <p:txBody>
          <a:bodyPr wrap="square" rtlCol="0">
            <a:spAutoFit/>
          </a:bodyPr>
          <a:lstStyle/>
          <a:p>
            <a:pPr algn="l">
              <a:buFont typeface="Arial" panose="020B0604020202020204" pitchFamily="34" charset="0"/>
              <a:buChar char="•"/>
            </a:pPr>
            <a:r>
              <a:rPr lang="en-US" sz="2000" b="1" i="0" dirty="0">
                <a:solidFill>
                  <a:srgbClr val="374151"/>
                </a:solidFill>
                <a:effectLst/>
              </a:rPr>
              <a:t>Model Complexity</a:t>
            </a:r>
          </a:p>
          <a:p>
            <a:pPr algn="l">
              <a:buFont typeface="Arial" panose="020B0604020202020204" pitchFamily="34" charset="0"/>
              <a:buChar char="•"/>
            </a:pPr>
            <a:r>
              <a:rPr lang="en-US" sz="2000" b="1" i="0" dirty="0">
                <a:solidFill>
                  <a:srgbClr val="374151"/>
                </a:solidFill>
                <a:effectLst/>
              </a:rPr>
              <a:t>Data Quality and Quantity</a:t>
            </a:r>
          </a:p>
        </p:txBody>
      </p:sp>
      <p:sp>
        <p:nvSpPr>
          <p:cNvPr id="9" name="TextBox 8">
            <a:extLst>
              <a:ext uri="{FF2B5EF4-FFF2-40B4-BE49-F238E27FC236}">
                <a16:creationId xmlns:a16="http://schemas.microsoft.com/office/drawing/2014/main" id="{478E1543-5EDE-4E9E-B136-446EDFB31DCC}"/>
              </a:ext>
            </a:extLst>
          </p:cNvPr>
          <p:cNvSpPr txBox="1"/>
          <p:nvPr/>
        </p:nvSpPr>
        <p:spPr>
          <a:xfrm>
            <a:off x="8094667" y="2777061"/>
            <a:ext cx="3259132" cy="707886"/>
          </a:xfrm>
          <a:prstGeom prst="rect">
            <a:avLst/>
          </a:prstGeom>
          <a:noFill/>
        </p:spPr>
        <p:txBody>
          <a:bodyPr wrap="square" rtlCol="0">
            <a:spAutoFit/>
          </a:bodyPr>
          <a:lstStyle/>
          <a:p>
            <a:pPr algn="l">
              <a:buFont typeface="Arial" panose="020B0604020202020204" pitchFamily="34" charset="0"/>
              <a:buChar char="•"/>
            </a:pPr>
            <a:r>
              <a:rPr lang="en-IN" sz="2000" b="1" i="0" dirty="0">
                <a:solidFill>
                  <a:srgbClr val="374151"/>
                </a:solidFill>
                <a:effectLst/>
              </a:rPr>
              <a:t>Dynamic Content</a:t>
            </a:r>
          </a:p>
          <a:p>
            <a:pPr algn="l">
              <a:buFont typeface="Arial" panose="020B0604020202020204" pitchFamily="34" charset="0"/>
              <a:buChar char="•"/>
            </a:pPr>
            <a:r>
              <a:rPr lang="en-IN" sz="2000" b="1" i="0" dirty="0">
                <a:solidFill>
                  <a:srgbClr val="374151"/>
                </a:solidFill>
                <a:effectLst/>
              </a:rPr>
              <a:t>HTML Structure Variations</a:t>
            </a:r>
          </a:p>
        </p:txBody>
      </p:sp>
      <p:pic>
        <p:nvPicPr>
          <p:cNvPr id="12292" name="Picture 4" descr="Contrast Enables DevOps Teams to Deliver Security-as-Code">
            <a:extLst>
              <a:ext uri="{FF2B5EF4-FFF2-40B4-BE49-F238E27FC236}">
                <a16:creationId xmlns:a16="http://schemas.microsoft.com/office/drawing/2014/main" id="{046AFFE0-ED13-4DC3-ACC4-7CDC9C473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3846" y="4157186"/>
            <a:ext cx="2362200" cy="214312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Python Web Scraping Services Provider USA | Web Scraping Python">
            <a:extLst>
              <a:ext uri="{FF2B5EF4-FFF2-40B4-BE49-F238E27FC236}">
                <a16:creationId xmlns:a16="http://schemas.microsoft.com/office/drawing/2014/main" id="{643BCE6B-D90F-40E9-80DB-06187B24E0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519" y="4159682"/>
            <a:ext cx="2088613"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Website Design and Development | Cup O Code">
            <a:extLst>
              <a:ext uri="{FF2B5EF4-FFF2-40B4-BE49-F238E27FC236}">
                <a16:creationId xmlns:a16="http://schemas.microsoft.com/office/drawing/2014/main" id="{BA7F41DB-EEF8-42F2-BDEB-5C83E90CF4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9760" y="4157186"/>
            <a:ext cx="2362200" cy="2143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0356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F6B33-E26B-420B-BFD1-929E077E4B60}"/>
              </a:ext>
            </a:extLst>
          </p:cNvPr>
          <p:cNvSpPr>
            <a:spLocks noGrp="1"/>
          </p:cNvSpPr>
          <p:nvPr>
            <p:ph type="title"/>
          </p:nvPr>
        </p:nvSpPr>
        <p:spPr>
          <a:xfrm>
            <a:off x="834887" y="365125"/>
            <a:ext cx="10518913" cy="1325563"/>
          </a:xfrm>
        </p:spPr>
        <p:txBody>
          <a:bodyPr/>
          <a:lstStyle/>
          <a:p>
            <a:r>
              <a:rPr lang="en-US" dirty="0"/>
              <a:t>			</a:t>
            </a:r>
            <a:endParaRPr lang="en-IN" b="1" dirty="0">
              <a:latin typeface="+mn-lt"/>
            </a:endParaRPr>
          </a:p>
        </p:txBody>
      </p:sp>
      <p:pic>
        <p:nvPicPr>
          <p:cNvPr id="1028" name="Picture 4" descr="What Serviceability means at Swiggy? | by Somsubhra Bairi | Swiggy Bytes —  Tech Blog">
            <a:extLst>
              <a:ext uri="{FF2B5EF4-FFF2-40B4-BE49-F238E27FC236}">
                <a16:creationId xmlns:a16="http://schemas.microsoft.com/office/drawing/2014/main" id="{264831BA-17CA-4FA3-B5BC-0B1405E2FB11}"/>
              </a:ext>
            </a:extLst>
          </p:cNvPr>
          <p:cNvPicPr>
            <a:picLocks noGrp="1" noChangeAspect="1" noChangeArrowheads="1"/>
          </p:cNvPicPr>
          <p:nvPr>
            <p:ph idx="1"/>
          </p:nvPr>
        </p:nvPicPr>
        <p:blipFill>
          <a:blip r:embed="rId2">
            <a:alphaModFix amt="34000"/>
            <a:extLst>
              <a:ext uri="{28A0092B-C50C-407E-A947-70E740481C1C}">
                <a14:useLocalDpi xmlns:a14="http://schemas.microsoft.com/office/drawing/2010/main" val="0"/>
              </a:ext>
            </a:extLst>
          </a:blip>
          <a:srcRect/>
          <a:stretch>
            <a:fillRect/>
          </a:stretch>
        </p:blipFill>
        <p:spPr bwMode="auto">
          <a:xfrm>
            <a:off x="33048" y="-96982"/>
            <a:ext cx="12158952" cy="67610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F9495E7-098C-420A-843C-8B6775E9D6FA}"/>
              </a:ext>
            </a:extLst>
          </p:cNvPr>
          <p:cNvSpPr txBox="1"/>
          <p:nvPr/>
        </p:nvSpPr>
        <p:spPr>
          <a:xfrm>
            <a:off x="4502727" y="365125"/>
            <a:ext cx="3546764" cy="769441"/>
          </a:xfrm>
          <a:prstGeom prst="rect">
            <a:avLst/>
          </a:prstGeom>
          <a:noFill/>
        </p:spPr>
        <p:txBody>
          <a:bodyPr wrap="square" rtlCol="0">
            <a:spAutoFit/>
          </a:bodyPr>
          <a:lstStyle/>
          <a:p>
            <a:r>
              <a:rPr lang="en-US" sz="4400" b="1" dirty="0">
                <a:solidFill>
                  <a:srgbClr val="F77729"/>
                </a:solidFill>
              </a:rPr>
              <a:t>CONCLUSION </a:t>
            </a:r>
            <a:endParaRPr lang="en-IN" sz="4400" dirty="0"/>
          </a:p>
        </p:txBody>
      </p:sp>
      <p:sp>
        <p:nvSpPr>
          <p:cNvPr id="5" name="Rectangle 4">
            <a:extLst>
              <a:ext uri="{FF2B5EF4-FFF2-40B4-BE49-F238E27FC236}">
                <a16:creationId xmlns:a16="http://schemas.microsoft.com/office/drawing/2014/main" id="{511306E4-E9B2-4AC6-BEC8-DBC98350C666}"/>
              </a:ext>
            </a:extLst>
          </p:cNvPr>
          <p:cNvSpPr/>
          <p:nvPr/>
        </p:nvSpPr>
        <p:spPr>
          <a:xfrm>
            <a:off x="1475508" y="1669473"/>
            <a:ext cx="9878291" cy="4343400"/>
          </a:xfrm>
          <a:prstGeom prst="rect">
            <a:avLst/>
          </a:prstGeom>
          <a:solidFill>
            <a:srgbClr val="F7772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374151"/>
                </a:solidFill>
              </a:rPr>
              <a:t>O</a:t>
            </a:r>
            <a:r>
              <a:rPr lang="en-US" sz="2800" b="1" i="0" dirty="0">
                <a:solidFill>
                  <a:srgbClr val="374151"/>
                </a:solidFill>
                <a:effectLst/>
              </a:rPr>
              <a:t>ur project has delivered a comprehensive restaurant recommendation model for prospective restaurateurs in Bangalore. It provides insights into popular cuisines, average prices, and top restaurants in chosen areas. Moreover, it offers pricing suggestions and recommends suitable locations based on user preferences. This model is a valuable asset for those entering the restaurant business, guiding them toward well-informed decisions and increased chances of success in the vibrant Bangalore restaurant scene.</a:t>
            </a:r>
            <a:endParaRPr lang="en-IN" sz="2800" b="1" dirty="0"/>
          </a:p>
        </p:txBody>
      </p:sp>
    </p:spTree>
    <p:extLst>
      <p:ext uri="{BB962C8B-B14F-4D97-AF65-F5344CB8AC3E}">
        <p14:creationId xmlns:p14="http://schemas.microsoft.com/office/powerpoint/2010/main" val="20213217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F6B33-E26B-420B-BFD1-929E077E4B60}"/>
              </a:ext>
            </a:extLst>
          </p:cNvPr>
          <p:cNvSpPr>
            <a:spLocks noGrp="1"/>
          </p:cNvSpPr>
          <p:nvPr>
            <p:ph type="title"/>
          </p:nvPr>
        </p:nvSpPr>
        <p:spPr>
          <a:xfrm>
            <a:off x="834887" y="365125"/>
            <a:ext cx="10518913" cy="1325563"/>
          </a:xfrm>
        </p:spPr>
        <p:txBody>
          <a:bodyPr/>
          <a:lstStyle/>
          <a:p>
            <a:r>
              <a:rPr lang="en-US" dirty="0"/>
              <a:t>			</a:t>
            </a:r>
            <a:endParaRPr lang="en-IN" b="1" dirty="0">
              <a:latin typeface="+mn-lt"/>
            </a:endParaRPr>
          </a:p>
        </p:txBody>
      </p:sp>
      <p:pic>
        <p:nvPicPr>
          <p:cNvPr id="1028" name="Picture 4" descr="What Serviceability means at Swiggy? | by Somsubhra Bairi | Swiggy Bytes —  Tech Blog">
            <a:extLst>
              <a:ext uri="{FF2B5EF4-FFF2-40B4-BE49-F238E27FC236}">
                <a16:creationId xmlns:a16="http://schemas.microsoft.com/office/drawing/2014/main" id="{264831BA-17CA-4FA3-B5BC-0B1405E2FB11}"/>
              </a:ext>
            </a:extLst>
          </p:cNvPr>
          <p:cNvPicPr>
            <a:picLocks noGrp="1" noChangeAspect="1" noChangeArrowheads="1"/>
          </p:cNvPicPr>
          <p:nvPr>
            <p:ph idx="1"/>
          </p:nvPr>
        </p:nvPicPr>
        <p:blipFill>
          <a:blip r:embed="rId2">
            <a:alphaModFix amt="34000"/>
            <a:extLst>
              <a:ext uri="{28A0092B-C50C-407E-A947-70E740481C1C}">
                <a14:useLocalDpi xmlns:a14="http://schemas.microsoft.com/office/drawing/2010/main" val="0"/>
              </a:ext>
            </a:extLst>
          </a:blip>
          <a:srcRect/>
          <a:stretch>
            <a:fillRect/>
          </a:stretch>
        </p:blipFill>
        <p:spPr bwMode="auto">
          <a:xfrm>
            <a:off x="33048" y="0"/>
            <a:ext cx="12158952" cy="676101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12,884 Orange Thank You Images, Stock Photos, 3D objects, &amp; Vectors |  Shutterstock">
            <a:extLst>
              <a:ext uri="{FF2B5EF4-FFF2-40B4-BE49-F238E27FC236}">
                <a16:creationId xmlns:a16="http://schemas.microsoft.com/office/drawing/2014/main" id="{781278A5-BD1B-4E03-8844-43CECE9308E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355" b="6355"/>
          <a:stretch/>
        </p:blipFill>
        <p:spPr bwMode="auto">
          <a:xfrm>
            <a:off x="2022764" y="1027906"/>
            <a:ext cx="7675418" cy="4533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88718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F6B33-E26B-420B-BFD1-929E077E4B60}"/>
              </a:ext>
            </a:extLst>
          </p:cNvPr>
          <p:cNvSpPr>
            <a:spLocks noGrp="1"/>
          </p:cNvSpPr>
          <p:nvPr>
            <p:ph type="title"/>
          </p:nvPr>
        </p:nvSpPr>
        <p:spPr>
          <a:xfrm>
            <a:off x="834887" y="365125"/>
            <a:ext cx="10518913" cy="1325563"/>
          </a:xfrm>
        </p:spPr>
        <p:txBody>
          <a:bodyPr/>
          <a:lstStyle/>
          <a:p>
            <a:r>
              <a:rPr lang="en-US" dirty="0"/>
              <a:t>			</a:t>
            </a:r>
            <a:endParaRPr lang="en-IN" b="1" dirty="0">
              <a:latin typeface="+mn-lt"/>
            </a:endParaRPr>
          </a:p>
        </p:txBody>
      </p:sp>
      <p:pic>
        <p:nvPicPr>
          <p:cNvPr id="1028" name="Picture 4" descr="What Serviceability means at Swiggy? | by Somsubhra Bairi | Swiggy Bytes —  Tech Blog">
            <a:extLst>
              <a:ext uri="{FF2B5EF4-FFF2-40B4-BE49-F238E27FC236}">
                <a16:creationId xmlns:a16="http://schemas.microsoft.com/office/drawing/2014/main" id="{264831BA-17CA-4FA3-B5BC-0B1405E2FB11}"/>
              </a:ext>
            </a:extLst>
          </p:cNvPr>
          <p:cNvPicPr>
            <a:picLocks noGrp="1" noChangeAspect="1" noChangeArrowheads="1"/>
          </p:cNvPicPr>
          <p:nvPr>
            <p:ph idx="1"/>
          </p:nvPr>
        </p:nvPicPr>
        <p:blipFill>
          <a:blip r:embed="rId2">
            <a:alphaModFix amt="52000"/>
            <a:extLst>
              <a:ext uri="{28A0092B-C50C-407E-A947-70E740481C1C}">
                <a14:useLocalDpi xmlns:a14="http://schemas.microsoft.com/office/drawing/2010/main" val="0"/>
              </a:ext>
            </a:extLst>
          </a:blip>
          <a:srcRect/>
          <a:stretch>
            <a:fillRect/>
          </a:stretch>
        </p:blipFill>
        <p:spPr bwMode="auto">
          <a:xfrm>
            <a:off x="16524" y="0"/>
            <a:ext cx="12158952" cy="676101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CF5F58E-02B8-477E-B003-B3A1A2991CD8}"/>
              </a:ext>
            </a:extLst>
          </p:cNvPr>
          <p:cNvSpPr txBox="1"/>
          <p:nvPr/>
        </p:nvSpPr>
        <p:spPr>
          <a:xfrm>
            <a:off x="3986646" y="0"/>
            <a:ext cx="4516582" cy="769441"/>
          </a:xfrm>
          <a:prstGeom prst="rect">
            <a:avLst/>
          </a:prstGeom>
          <a:noFill/>
        </p:spPr>
        <p:txBody>
          <a:bodyPr wrap="square" rtlCol="0">
            <a:spAutoFit/>
          </a:bodyPr>
          <a:lstStyle/>
          <a:p>
            <a:r>
              <a:rPr lang="en-US" sz="4400" b="1" dirty="0">
                <a:solidFill>
                  <a:srgbClr val="F6640A"/>
                </a:solidFill>
              </a:rPr>
              <a:t>PRIMARY</a:t>
            </a:r>
            <a:r>
              <a:rPr lang="en-US" sz="3600" b="1" dirty="0"/>
              <a:t>  </a:t>
            </a:r>
            <a:r>
              <a:rPr lang="en-US" sz="4400" b="1" dirty="0">
                <a:solidFill>
                  <a:srgbClr val="F6640A"/>
                </a:solidFill>
              </a:rPr>
              <a:t>GOAL</a:t>
            </a:r>
            <a:endParaRPr lang="en-IN" sz="4400" b="1" dirty="0">
              <a:solidFill>
                <a:srgbClr val="F6640A"/>
              </a:solidFill>
            </a:endParaRPr>
          </a:p>
        </p:txBody>
      </p:sp>
      <p:sp>
        <p:nvSpPr>
          <p:cNvPr id="3" name="Rectangle 2">
            <a:extLst>
              <a:ext uri="{FF2B5EF4-FFF2-40B4-BE49-F238E27FC236}">
                <a16:creationId xmlns:a16="http://schemas.microsoft.com/office/drawing/2014/main" id="{D8B89A96-BC03-4185-B209-87CCC1CB7A29}"/>
              </a:ext>
            </a:extLst>
          </p:cNvPr>
          <p:cNvSpPr/>
          <p:nvPr/>
        </p:nvSpPr>
        <p:spPr>
          <a:xfrm>
            <a:off x="1149926" y="1090252"/>
            <a:ext cx="9504217" cy="662781"/>
          </a:xfrm>
          <a:prstGeom prst="rect">
            <a:avLst/>
          </a:prstGeom>
          <a:solidFill>
            <a:srgbClr val="F7772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Web Data Extraction: Gather data from a real-time website.</a:t>
            </a:r>
            <a:endParaRPr lang="en-IN" sz="2400" b="1" dirty="0">
              <a:solidFill>
                <a:schemeClr val="tx1"/>
              </a:solidFill>
            </a:endParaRPr>
          </a:p>
        </p:txBody>
      </p:sp>
      <p:sp>
        <p:nvSpPr>
          <p:cNvPr id="4" name="Rectangle 3">
            <a:extLst>
              <a:ext uri="{FF2B5EF4-FFF2-40B4-BE49-F238E27FC236}">
                <a16:creationId xmlns:a16="http://schemas.microsoft.com/office/drawing/2014/main" id="{39C186DE-920F-4B87-8B15-51D9D6D8AE67}"/>
              </a:ext>
            </a:extLst>
          </p:cNvPr>
          <p:cNvSpPr/>
          <p:nvPr/>
        </p:nvSpPr>
        <p:spPr>
          <a:xfrm>
            <a:off x="1149925" y="2166504"/>
            <a:ext cx="9504217" cy="1094075"/>
          </a:xfrm>
          <a:prstGeom prst="rect">
            <a:avLst/>
          </a:prstGeom>
          <a:solidFill>
            <a:srgbClr val="F7772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0" dirty="0">
                <a:solidFill>
                  <a:schemeClr val="tx1"/>
                </a:solidFill>
                <a:effectLst/>
                <a:latin typeface="Söhne"/>
              </a:rPr>
              <a:t>Data Comprehension and Cleaning: Employ Python for understanding and purifying the acquired data.</a:t>
            </a:r>
            <a:endParaRPr lang="en-IN" sz="2400" b="1" dirty="0">
              <a:solidFill>
                <a:schemeClr val="tx1"/>
              </a:solidFill>
            </a:endParaRPr>
          </a:p>
        </p:txBody>
      </p:sp>
      <p:sp>
        <p:nvSpPr>
          <p:cNvPr id="5" name="Rectangle 4">
            <a:extLst>
              <a:ext uri="{FF2B5EF4-FFF2-40B4-BE49-F238E27FC236}">
                <a16:creationId xmlns:a16="http://schemas.microsoft.com/office/drawing/2014/main" id="{5D6A5F14-A600-45D7-8215-9A1D4C5F4208}"/>
              </a:ext>
            </a:extLst>
          </p:cNvPr>
          <p:cNvSpPr/>
          <p:nvPr/>
        </p:nvSpPr>
        <p:spPr>
          <a:xfrm>
            <a:off x="1149925" y="3635554"/>
            <a:ext cx="9504217" cy="1094076"/>
          </a:xfrm>
          <a:prstGeom prst="rect">
            <a:avLst/>
          </a:prstGeom>
          <a:solidFill>
            <a:srgbClr val="F7772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0" dirty="0">
                <a:solidFill>
                  <a:schemeClr val="tx1"/>
                </a:solidFill>
                <a:effectLst/>
              </a:rPr>
              <a:t>Visualizing Insights: Utilize Python to create visualizations that expose different data trends.</a:t>
            </a:r>
            <a:endParaRPr lang="en-IN" sz="2400" b="1" dirty="0">
              <a:solidFill>
                <a:schemeClr val="tx1"/>
              </a:solidFill>
            </a:endParaRPr>
          </a:p>
        </p:txBody>
      </p:sp>
      <p:sp>
        <p:nvSpPr>
          <p:cNvPr id="7" name="Rectangle 6">
            <a:extLst>
              <a:ext uri="{FF2B5EF4-FFF2-40B4-BE49-F238E27FC236}">
                <a16:creationId xmlns:a16="http://schemas.microsoft.com/office/drawing/2014/main" id="{BC0BB4FF-D1B2-4118-B7CC-714734900CA7}"/>
              </a:ext>
            </a:extLst>
          </p:cNvPr>
          <p:cNvSpPr/>
          <p:nvPr/>
        </p:nvSpPr>
        <p:spPr>
          <a:xfrm>
            <a:off x="1212270" y="5104605"/>
            <a:ext cx="9441872" cy="1094076"/>
          </a:xfrm>
          <a:prstGeom prst="rect">
            <a:avLst/>
          </a:prstGeom>
          <a:solidFill>
            <a:srgbClr val="F7772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Machine Learning for Requirement Prediction: Develop a machine learning model to forecast various requirements using the data.</a:t>
            </a:r>
            <a:endParaRPr lang="en-IN" sz="2400" b="1" dirty="0">
              <a:solidFill>
                <a:schemeClr val="tx1"/>
              </a:solidFill>
            </a:endParaRPr>
          </a:p>
        </p:txBody>
      </p:sp>
    </p:spTree>
    <p:extLst>
      <p:ext uri="{BB962C8B-B14F-4D97-AF65-F5344CB8AC3E}">
        <p14:creationId xmlns:p14="http://schemas.microsoft.com/office/powerpoint/2010/main" val="2291946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F6B33-E26B-420B-BFD1-929E077E4B60}"/>
              </a:ext>
            </a:extLst>
          </p:cNvPr>
          <p:cNvSpPr>
            <a:spLocks noGrp="1"/>
          </p:cNvSpPr>
          <p:nvPr>
            <p:ph type="title"/>
          </p:nvPr>
        </p:nvSpPr>
        <p:spPr>
          <a:xfrm>
            <a:off x="834887" y="365125"/>
            <a:ext cx="10518913" cy="1325563"/>
          </a:xfrm>
        </p:spPr>
        <p:txBody>
          <a:bodyPr/>
          <a:lstStyle/>
          <a:p>
            <a:r>
              <a:rPr lang="en-US" dirty="0"/>
              <a:t>			</a:t>
            </a:r>
            <a:endParaRPr lang="en-IN" b="1" dirty="0">
              <a:latin typeface="+mn-lt"/>
            </a:endParaRPr>
          </a:p>
        </p:txBody>
      </p:sp>
      <p:pic>
        <p:nvPicPr>
          <p:cNvPr id="1028" name="Picture 4" descr="What Serviceability means at Swiggy? | by Somsubhra Bairi | Swiggy Bytes —  Tech Blog">
            <a:extLst>
              <a:ext uri="{FF2B5EF4-FFF2-40B4-BE49-F238E27FC236}">
                <a16:creationId xmlns:a16="http://schemas.microsoft.com/office/drawing/2014/main" id="{264831BA-17CA-4FA3-B5BC-0B1405E2FB11}"/>
              </a:ext>
            </a:extLst>
          </p:cNvPr>
          <p:cNvPicPr>
            <a:picLocks noGrp="1" noChangeAspect="1" noChangeArrowheads="1"/>
          </p:cNvPicPr>
          <p:nvPr>
            <p:ph idx="1"/>
          </p:nvPr>
        </p:nvPicPr>
        <p:blipFill>
          <a:blip r:embed="rId2">
            <a:alphaModFix amt="52000"/>
            <a:extLst>
              <a:ext uri="{28A0092B-C50C-407E-A947-70E740481C1C}">
                <a14:useLocalDpi xmlns:a14="http://schemas.microsoft.com/office/drawing/2010/main" val="0"/>
              </a:ext>
            </a:extLst>
          </a:blip>
          <a:srcRect/>
          <a:stretch>
            <a:fillRect/>
          </a:stretch>
        </p:blipFill>
        <p:spPr bwMode="auto">
          <a:xfrm>
            <a:off x="16524" y="0"/>
            <a:ext cx="12158952" cy="676101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CF5F58E-02B8-477E-B003-B3A1A2991CD8}"/>
              </a:ext>
            </a:extLst>
          </p:cNvPr>
          <p:cNvSpPr txBox="1"/>
          <p:nvPr/>
        </p:nvSpPr>
        <p:spPr>
          <a:xfrm>
            <a:off x="4471554" y="365125"/>
            <a:ext cx="4516582" cy="830997"/>
          </a:xfrm>
          <a:prstGeom prst="rect">
            <a:avLst/>
          </a:prstGeom>
          <a:noFill/>
        </p:spPr>
        <p:txBody>
          <a:bodyPr wrap="square" rtlCol="0">
            <a:spAutoFit/>
          </a:bodyPr>
          <a:lstStyle/>
          <a:p>
            <a:r>
              <a:rPr lang="en-US" sz="4800" b="1" dirty="0">
                <a:solidFill>
                  <a:srgbClr val="F6640A"/>
                </a:solidFill>
              </a:rPr>
              <a:t>OBJECTIVE</a:t>
            </a:r>
            <a:r>
              <a:rPr lang="en-US" dirty="0"/>
              <a:t> </a:t>
            </a:r>
            <a:endParaRPr lang="en-IN" dirty="0"/>
          </a:p>
        </p:txBody>
      </p:sp>
      <p:pic>
        <p:nvPicPr>
          <p:cNvPr id="10" name="Picture 9">
            <a:extLst>
              <a:ext uri="{FF2B5EF4-FFF2-40B4-BE49-F238E27FC236}">
                <a16:creationId xmlns:a16="http://schemas.microsoft.com/office/drawing/2014/main" id="{42553D6E-EB6E-4344-B729-0089F01E1CB3}"/>
              </a:ext>
            </a:extLst>
          </p:cNvPr>
          <p:cNvPicPr>
            <a:picLocks noChangeAspect="1"/>
          </p:cNvPicPr>
          <p:nvPr/>
        </p:nvPicPr>
        <p:blipFill>
          <a:blip r:embed="rId3"/>
          <a:stretch>
            <a:fillRect/>
          </a:stretch>
        </p:blipFill>
        <p:spPr>
          <a:xfrm>
            <a:off x="1487706" y="1905000"/>
            <a:ext cx="9213273" cy="3048000"/>
          </a:xfrm>
          <a:prstGeom prst="rect">
            <a:avLst/>
          </a:prstGeom>
        </p:spPr>
      </p:pic>
    </p:spTree>
    <p:extLst>
      <p:ext uri="{BB962C8B-B14F-4D97-AF65-F5344CB8AC3E}">
        <p14:creationId xmlns:p14="http://schemas.microsoft.com/office/powerpoint/2010/main" val="10566933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F6B33-E26B-420B-BFD1-929E077E4B60}"/>
              </a:ext>
            </a:extLst>
          </p:cNvPr>
          <p:cNvSpPr>
            <a:spLocks noGrp="1"/>
          </p:cNvSpPr>
          <p:nvPr>
            <p:ph type="title"/>
          </p:nvPr>
        </p:nvSpPr>
        <p:spPr>
          <a:xfrm>
            <a:off x="834887" y="365125"/>
            <a:ext cx="10518913" cy="1325563"/>
          </a:xfrm>
        </p:spPr>
        <p:txBody>
          <a:bodyPr/>
          <a:lstStyle/>
          <a:p>
            <a:r>
              <a:rPr lang="en-US" dirty="0"/>
              <a:t>			</a:t>
            </a:r>
            <a:endParaRPr lang="en-IN" b="1" dirty="0">
              <a:latin typeface="+mn-lt"/>
            </a:endParaRPr>
          </a:p>
        </p:txBody>
      </p:sp>
      <p:pic>
        <p:nvPicPr>
          <p:cNvPr id="1028" name="Picture 4" descr="What Serviceability means at Swiggy? | by Somsubhra Bairi | Swiggy Bytes —  Tech Blog">
            <a:extLst>
              <a:ext uri="{FF2B5EF4-FFF2-40B4-BE49-F238E27FC236}">
                <a16:creationId xmlns:a16="http://schemas.microsoft.com/office/drawing/2014/main" id="{264831BA-17CA-4FA3-B5BC-0B1405E2FB11}"/>
              </a:ext>
            </a:extLst>
          </p:cNvPr>
          <p:cNvPicPr>
            <a:picLocks noGrp="1" noChangeAspect="1" noChangeArrowheads="1"/>
          </p:cNvPicPr>
          <p:nvPr>
            <p:ph idx="1"/>
          </p:nvPr>
        </p:nvPicPr>
        <p:blipFill>
          <a:blip r:embed="rId2">
            <a:alphaModFix amt="19000"/>
            <a:extLst>
              <a:ext uri="{BEBA8EAE-BF5A-486C-A8C5-ECC9F3942E4B}">
                <a14:imgProps xmlns:a14="http://schemas.microsoft.com/office/drawing/2010/main">
                  <a14:imgLayer r:embed="rId3">
                    <a14:imgEffect>
                      <a14:saturation sat="97000"/>
                    </a14:imgEffect>
                  </a14:imgLayer>
                </a14:imgProps>
              </a:ext>
              <a:ext uri="{28A0092B-C50C-407E-A947-70E740481C1C}">
                <a14:useLocalDpi xmlns:a14="http://schemas.microsoft.com/office/drawing/2010/main" val="0"/>
              </a:ext>
            </a:extLst>
          </a:blip>
          <a:srcRect/>
          <a:stretch>
            <a:fillRect/>
          </a:stretch>
        </p:blipFill>
        <p:spPr bwMode="auto">
          <a:xfrm>
            <a:off x="33048" y="-152374"/>
            <a:ext cx="12158952" cy="676101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5C3B99B-726D-4B6D-BD23-E5B20EB9E55B}"/>
              </a:ext>
            </a:extLst>
          </p:cNvPr>
          <p:cNvSpPr txBox="1"/>
          <p:nvPr/>
        </p:nvSpPr>
        <p:spPr>
          <a:xfrm>
            <a:off x="1994622" y="166401"/>
            <a:ext cx="10591800" cy="769441"/>
          </a:xfrm>
          <a:prstGeom prst="rect">
            <a:avLst/>
          </a:prstGeom>
          <a:noFill/>
        </p:spPr>
        <p:txBody>
          <a:bodyPr wrap="square" rtlCol="0">
            <a:spAutoFit/>
          </a:bodyPr>
          <a:lstStyle/>
          <a:p>
            <a:r>
              <a:rPr lang="en-US" sz="4400" b="1" dirty="0">
                <a:solidFill>
                  <a:srgbClr val="F6640A"/>
                </a:solidFill>
              </a:rPr>
              <a:t>PROJECT EXECUTION ROAD MAP</a:t>
            </a:r>
            <a:endParaRPr lang="en-IN" sz="4400" b="1" dirty="0">
              <a:solidFill>
                <a:srgbClr val="F6640A"/>
              </a:solidFill>
            </a:endParaRPr>
          </a:p>
        </p:txBody>
      </p:sp>
      <p:pic>
        <p:nvPicPr>
          <p:cNvPr id="5" name="Picture 4">
            <a:extLst>
              <a:ext uri="{FF2B5EF4-FFF2-40B4-BE49-F238E27FC236}">
                <a16:creationId xmlns:a16="http://schemas.microsoft.com/office/drawing/2014/main" id="{3CE44B5D-09D7-4772-9D6E-825B5195A7E0}"/>
              </a:ext>
            </a:extLst>
          </p:cNvPr>
          <p:cNvPicPr>
            <a:picLocks noChangeAspect="1"/>
          </p:cNvPicPr>
          <p:nvPr/>
        </p:nvPicPr>
        <p:blipFill>
          <a:blip r:embed="rId4"/>
          <a:stretch>
            <a:fillRect/>
          </a:stretch>
        </p:blipFill>
        <p:spPr>
          <a:xfrm>
            <a:off x="834887" y="2157411"/>
            <a:ext cx="1159735" cy="1334319"/>
          </a:xfrm>
          <a:prstGeom prst="rect">
            <a:avLst/>
          </a:prstGeom>
        </p:spPr>
      </p:pic>
      <p:pic>
        <p:nvPicPr>
          <p:cNvPr id="7" name="Picture 6">
            <a:extLst>
              <a:ext uri="{FF2B5EF4-FFF2-40B4-BE49-F238E27FC236}">
                <a16:creationId xmlns:a16="http://schemas.microsoft.com/office/drawing/2014/main" id="{45FB3C50-CE51-49B0-B974-A67D02832D89}"/>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colorTemperature colorTemp="6411"/>
                    </a14:imgEffect>
                    <a14:imgEffect>
                      <a14:saturation sat="400000"/>
                    </a14:imgEffect>
                  </a14:imgLayer>
                </a14:imgProps>
              </a:ext>
            </a:extLst>
          </a:blip>
          <a:stretch>
            <a:fillRect/>
          </a:stretch>
        </p:blipFill>
        <p:spPr>
          <a:xfrm>
            <a:off x="2796461" y="2158855"/>
            <a:ext cx="1727742" cy="1334319"/>
          </a:xfrm>
          <a:prstGeom prst="rect">
            <a:avLst/>
          </a:prstGeom>
        </p:spPr>
      </p:pic>
      <p:pic>
        <p:nvPicPr>
          <p:cNvPr id="9" name="Picture 8">
            <a:extLst>
              <a:ext uri="{FF2B5EF4-FFF2-40B4-BE49-F238E27FC236}">
                <a16:creationId xmlns:a16="http://schemas.microsoft.com/office/drawing/2014/main" id="{A99C1541-B55F-4BBD-978A-BEAEA37160BF}"/>
              </a:ext>
            </a:extLst>
          </p:cNvPr>
          <p:cNvPicPr>
            <a:picLocks noChangeAspect="1"/>
          </p:cNvPicPr>
          <p:nvPr/>
        </p:nvPicPr>
        <p:blipFill>
          <a:blip r:embed="rId7">
            <a:extLst>
              <a:ext uri="{BEBA8EAE-BF5A-486C-A8C5-ECC9F3942E4B}">
                <a14:imgProps xmlns:a14="http://schemas.microsoft.com/office/drawing/2010/main">
                  <a14:imgLayer r:embed="rId8">
                    <a14:imgEffect>
                      <a14:saturation sat="400000"/>
                    </a14:imgEffect>
                  </a14:imgLayer>
                </a14:imgProps>
              </a:ext>
            </a:extLst>
          </a:blip>
          <a:stretch>
            <a:fillRect/>
          </a:stretch>
        </p:blipFill>
        <p:spPr>
          <a:xfrm>
            <a:off x="5350052" y="2108920"/>
            <a:ext cx="1564759" cy="1382810"/>
          </a:xfrm>
          <a:prstGeom prst="rect">
            <a:avLst/>
          </a:prstGeom>
        </p:spPr>
      </p:pic>
      <p:pic>
        <p:nvPicPr>
          <p:cNvPr id="11" name="Picture 10">
            <a:extLst>
              <a:ext uri="{FF2B5EF4-FFF2-40B4-BE49-F238E27FC236}">
                <a16:creationId xmlns:a16="http://schemas.microsoft.com/office/drawing/2014/main" id="{EC31506A-C7A4-4693-A468-9D1B7B1DBA4F}"/>
              </a:ext>
            </a:extLst>
          </p:cNvPr>
          <p:cNvPicPr>
            <a:picLocks noChangeAspect="1"/>
          </p:cNvPicPr>
          <p:nvPr/>
        </p:nvPicPr>
        <p:blipFill>
          <a:blip r:embed="rId9">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7750332" y="1958831"/>
            <a:ext cx="1383257" cy="1725353"/>
          </a:xfrm>
          <a:prstGeom prst="rect">
            <a:avLst/>
          </a:prstGeom>
        </p:spPr>
      </p:pic>
      <p:pic>
        <p:nvPicPr>
          <p:cNvPr id="13" name="Picture 12">
            <a:extLst>
              <a:ext uri="{FF2B5EF4-FFF2-40B4-BE49-F238E27FC236}">
                <a16:creationId xmlns:a16="http://schemas.microsoft.com/office/drawing/2014/main" id="{4E484541-1A7E-43E2-92C9-FF9814F01C43}"/>
              </a:ext>
            </a:extLst>
          </p:cNvPr>
          <p:cNvPicPr>
            <a:picLocks noChangeAspect="1"/>
          </p:cNvPicPr>
          <p:nvPr/>
        </p:nvPicPr>
        <p:blipFill>
          <a:blip r:embed="rId11"/>
          <a:stretch>
            <a:fillRect/>
          </a:stretch>
        </p:blipFill>
        <p:spPr>
          <a:xfrm>
            <a:off x="9771347" y="2024058"/>
            <a:ext cx="1651185" cy="1502308"/>
          </a:xfrm>
          <a:prstGeom prst="rect">
            <a:avLst/>
          </a:prstGeom>
        </p:spPr>
      </p:pic>
      <p:pic>
        <p:nvPicPr>
          <p:cNvPr id="15" name="Picture 14">
            <a:extLst>
              <a:ext uri="{FF2B5EF4-FFF2-40B4-BE49-F238E27FC236}">
                <a16:creationId xmlns:a16="http://schemas.microsoft.com/office/drawing/2014/main" id="{2E41A2A5-8FED-4CCA-BBA7-AF00D24DFF67}"/>
              </a:ext>
            </a:extLst>
          </p:cNvPr>
          <p:cNvPicPr>
            <a:picLocks noChangeAspect="1"/>
          </p:cNvPicPr>
          <p:nvPr/>
        </p:nvPicPr>
        <p:blipFill>
          <a:blip r:embed="rId12">
            <a:extLst>
              <a:ext uri="{BEBA8EAE-BF5A-486C-A8C5-ECC9F3942E4B}">
                <a14:imgProps xmlns:a14="http://schemas.microsoft.com/office/drawing/2010/main">
                  <a14:imgLayer r:embed="rId13">
                    <a14:imgEffect>
                      <a14:sharpenSoften amount="14000"/>
                    </a14:imgEffect>
                    <a14:imgEffect>
                      <a14:saturation sat="400000"/>
                    </a14:imgEffect>
                  </a14:imgLayer>
                </a14:imgProps>
              </a:ext>
            </a:extLst>
          </a:blip>
          <a:stretch>
            <a:fillRect/>
          </a:stretch>
        </p:blipFill>
        <p:spPr>
          <a:xfrm>
            <a:off x="552524" y="4511662"/>
            <a:ext cx="11083637" cy="1561530"/>
          </a:xfrm>
          <a:prstGeom prst="rect">
            <a:avLst/>
          </a:prstGeom>
        </p:spPr>
      </p:pic>
    </p:spTree>
    <p:extLst>
      <p:ext uri="{BB962C8B-B14F-4D97-AF65-F5344CB8AC3E}">
        <p14:creationId xmlns:p14="http://schemas.microsoft.com/office/powerpoint/2010/main" val="28248814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F6B33-E26B-420B-BFD1-929E077E4B60}"/>
              </a:ext>
            </a:extLst>
          </p:cNvPr>
          <p:cNvSpPr>
            <a:spLocks noGrp="1"/>
          </p:cNvSpPr>
          <p:nvPr>
            <p:ph type="title"/>
          </p:nvPr>
        </p:nvSpPr>
        <p:spPr>
          <a:xfrm>
            <a:off x="838200" y="365125"/>
            <a:ext cx="10515600" cy="1325563"/>
          </a:xfrm>
        </p:spPr>
        <p:txBody>
          <a:bodyPr/>
          <a:lstStyle/>
          <a:p>
            <a:r>
              <a:rPr lang="en-US" dirty="0"/>
              <a:t>			</a:t>
            </a:r>
            <a:endParaRPr lang="en-IN" dirty="0"/>
          </a:p>
        </p:txBody>
      </p:sp>
      <p:pic>
        <p:nvPicPr>
          <p:cNvPr id="1028" name="Picture 4" descr="What Serviceability means at Swiggy? | by Somsubhra Bairi | Swiggy Bytes —  Tech Blog">
            <a:extLst>
              <a:ext uri="{FF2B5EF4-FFF2-40B4-BE49-F238E27FC236}">
                <a16:creationId xmlns:a16="http://schemas.microsoft.com/office/drawing/2014/main" id="{264831BA-17CA-4FA3-B5BC-0B1405E2FB11}"/>
              </a:ext>
            </a:extLst>
          </p:cNvPr>
          <p:cNvPicPr>
            <a:picLocks noGrp="1" noChangeAspect="1" noChangeArrowheads="1"/>
          </p:cNvPicPr>
          <p:nvPr>
            <p:ph idx="1"/>
          </p:nvPr>
        </p:nvPicPr>
        <p:blipFill>
          <a:blip r:embed="rId2">
            <a:alphaModFix amt="34000"/>
            <a:extLst>
              <a:ext uri="{28A0092B-C50C-407E-A947-70E740481C1C}">
                <a14:useLocalDpi xmlns:a14="http://schemas.microsoft.com/office/drawing/2010/main" val="0"/>
              </a:ext>
            </a:extLst>
          </a:blip>
          <a:srcRect/>
          <a:stretch>
            <a:fillRect/>
          </a:stretch>
        </p:blipFill>
        <p:spPr bwMode="auto">
          <a:xfrm>
            <a:off x="0" y="0"/>
            <a:ext cx="12192000" cy="6954982"/>
          </a:xfr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38C009C-3FE1-4CA6-9CEA-32704A8F1666}"/>
              </a:ext>
            </a:extLst>
          </p:cNvPr>
          <p:cNvSpPr txBox="1"/>
          <p:nvPr/>
        </p:nvSpPr>
        <p:spPr>
          <a:xfrm>
            <a:off x="4641272" y="180459"/>
            <a:ext cx="3186545" cy="769441"/>
          </a:xfrm>
          <a:prstGeom prst="rect">
            <a:avLst/>
          </a:prstGeom>
          <a:noFill/>
        </p:spPr>
        <p:txBody>
          <a:bodyPr wrap="square" rtlCol="0">
            <a:spAutoFit/>
          </a:bodyPr>
          <a:lstStyle/>
          <a:p>
            <a:r>
              <a:rPr lang="en-US" sz="4400" b="1" dirty="0">
                <a:solidFill>
                  <a:srgbClr val="F6640A"/>
                </a:solidFill>
              </a:rPr>
              <a:t>ML</a:t>
            </a:r>
            <a:r>
              <a:rPr lang="en-US" sz="4400" b="1" dirty="0"/>
              <a:t> </a:t>
            </a:r>
            <a:r>
              <a:rPr lang="en-US" sz="4400" b="1" dirty="0">
                <a:solidFill>
                  <a:srgbClr val="F6640A"/>
                </a:solidFill>
              </a:rPr>
              <a:t>MODELS</a:t>
            </a:r>
            <a:r>
              <a:rPr lang="en-US" sz="4400" b="1" dirty="0"/>
              <a:t> </a:t>
            </a:r>
            <a:endParaRPr lang="en-IN" sz="4400" b="1" dirty="0"/>
          </a:p>
        </p:txBody>
      </p:sp>
      <p:sp>
        <p:nvSpPr>
          <p:cNvPr id="6" name="Rectangle: Rounded Corners 5">
            <a:extLst>
              <a:ext uri="{FF2B5EF4-FFF2-40B4-BE49-F238E27FC236}">
                <a16:creationId xmlns:a16="http://schemas.microsoft.com/office/drawing/2014/main" id="{71F6C8FB-B181-4B34-9964-47AB57B44134}"/>
              </a:ext>
            </a:extLst>
          </p:cNvPr>
          <p:cNvSpPr/>
          <p:nvPr/>
        </p:nvSpPr>
        <p:spPr>
          <a:xfrm>
            <a:off x="1163782" y="1690688"/>
            <a:ext cx="5652654" cy="1010948"/>
          </a:xfrm>
          <a:prstGeom prst="roundRect">
            <a:avLst/>
          </a:prstGeom>
          <a:solidFill>
            <a:srgbClr val="F7772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n w="0"/>
                <a:solidFill>
                  <a:schemeClr val="tx1"/>
                </a:solidFill>
                <a:effectLst>
                  <a:outerShdw blurRad="38100" dist="19050" dir="2700000" algn="tl" rotWithShape="0">
                    <a:schemeClr val="dk1">
                      <a:alpha val="40000"/>
                    </a:schemeClr>
                  </a:outerShdw>
                </a:effectLst>
              </a:rPr>
              <a:t>Linear Regression  for Price Prediction </a:t>
            </a:r>
            <a:endParaRPr lang="en-IN" sz="3200" b="1" dirty="0">
              <a:ln w="0"/>
              <a:solidFill>
                <a:schemeClr val="tx1"/>
              </a:solidFill>
              <a:effectLst>
                <a:outerShdw blurRad="38100" dist="19050" dir="2700000" algn="tl" rotWithShape="0">
                  <a:schemeClr val="dk1">
                    <a:alpha val="40000"/>
                  </a:schemeClr>
                </a:outerShdw>
              </a:effectLst>
            </a:endParaRPr>
          </a:p>
        </p:txBody>
      </p:sp>
      <p:sp>
        <p:nvSpPr>
          <p:cNvPr id="7" name="Rectangle: Rounded Corners 6">
            <a:extLst>
              <a:ext uri="{FF2B5EF4-FFF2-40B4-BE49-F238E27FC236}">
                <a16:creationId xmlns:a16="http://schemas.microsoft.com/office/drawing/2014/main" id="{02FD1A40-4A71-4732-9EBF-6271C81694C3}"/>
              </a:ext>
            </a:extLst>
          </p:cNvPr>
          <p:cNvSpPr/>
          <p:nvPr/>
        </p:nvSpPr>
        <p:spPr>
          <a:xfrm>
            <a:off x="1163782" y="3297598"/>
            <a:ext cx="5652654" cy="1010948"/>
          </a:xfrm>
          <a:prstGeom prst="roundRect">
            <a:avLst/>
          </a:prstGeom>
          <a:solidFill>
            <a:srgbClr val="F7772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Random Forest Classification for Cuisines Prediction   </a:t>
            </a:r>
            <a:endParaRPr lang="en-IN" sz="3200" b="1" dirty="0">
              <a:solidFill>
                <a:schemeClr val="tx1"/>
              </a:solidFill>
            </a:endParaRPr>
          </a:p>
        </p:txBody>
      </p:sp>
      <p:sp>
        <p:nvSpPr>
          <p:cNvPr id="8" name="Rectangle: Rounded Corners 7">
            <a:extLst>
              <a:ext uri="{FF2B5EF4-FFF2-40B4-BE49-F238E27FC236}">
                <a16:creationId xmlns:a16="http://schemas.microsoft.com/office/drawing/2014/main" id="{269F3D40-6CDE-46D3-8D34-EAE3BB5B45C9}"/>
              </a:ext>
            </a:extLst>
          </p:cNvPr>
          <p:cNvSpPr/>
          <p:nvPr/>
        </p:nvSpPr>
        <p:spPr>
          <a:xfrm>
            <a:off x="1119550" y="4904509"/>
            <a:ext cx="5696886" cy="1010949"/>
          </a:xfrm>
          <a:prstGeom prst="roundRect">
            <a:avLst/>
          </a:prstGeom>
          <a:solidFill>
            <a:srgbClr val="F7772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Random Forest Classification for Location Prediction  </a:t>
            </a:r>
            <a:endParaRPr lang="en-IN" sz="3200" b="1" dirty="0">
              <a:solidFill>
                <a:schemeClr val="tx1"/>
              </a:solidFill>
            </a:endParaRPr>
          </a:p>
        </p:txBody>
      </p:sp>
      <p:pic>
        <p:nvPicPr>
          <p:cNvPr id="10" name="Picture 9">
            <a:extLst>
              <a:ext uri="{FF2B5EF4-FFF2-40B4-BE49-F238E27FC236}">
                <a16:creationId xmlns:a16="http://schemas.microsoft.com/office/drawing/2014/main" id="{771F2F75-0B61-4A5B-8223-7F3954511097}"/>
              </a:ext>
            </a:extLst>
          </p:cNvPr>
          <p:cNvPicPr>
            <a:picLocks noChangeAspect="1"/>
          </p:cNvPicPr>
          <p:nvPr/>
        </p:nvPicPr>
        <p:blipFill>
          <a:blip r:embed="rId3"/>
          <a:stretch>
            <a:fillRect/>
          </a:stretch>
        </p:blipFill>
        <p:spPr>
          <a:xfrm>
            <a:off x="7935986" y="1742971"/>
            <a:ext cx="2641961" cy="4120201"/>
          </a:xfrm>
          <a:prstGeom prst="rect">
            <a:avLst/>
          </a:prstGeom>
        </p:spPr>
      </p:pic>
    </p:spTree>
    <p:extLst>
      <p:ext uri="{BB962C8B-B14F-4D97-AF65-F5344CB8AC3E}">
        <p14:creationId xmlns:p14="http://schemas.microsoft.com/office/powerpoint/2010/main" val="39688878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F6B33-E26B-420B-BFD1-929E077E4B60}"/>
              </a:ext>
            </a:extLst>
          </p:cNvPr>
          <p:cNvSpPr>
            <a:spLocks noGrp="1"/>
          </p:cNvSpPr>
          <p:nvPr>
            <p:ph type="title"/>
          </p:nvPr>
        </p:nvSpPr>
        <p:spPr>
          <a:xfrm>
            <a:off x="834887" y="365125"/>
            <a:ext cx="10518913" cy="1325563"/>
          </a:xfrm>
        </p:spPr>
        <p:txBody>
          <a:bodyPr/>
          <a:lstStyle/>
          <a:p>
            <a:r>
              <a:rPr lang="en-US" dirty="0"/>
              <a:t>			</a:t>
            </a:r>
            <a:endParaRPr lang="en-IN" b="1" dirty="0">
              <a:latin typeface="+mn-lt"/>
            </a:endParaRPr>
          </a:p>
        </p:txBody>
      </p:sp>
      <p:pic>
        <p:nvPicPr>
          <p:cNvPr id="1028" name="Picture 4" descr="What Serviceability means at Swiggy? | by Somsubhra Bairi | Swiggy Bytes —  Tech Blog">
            <a:extLst>
              <a:ext uri="{FF2B5EF4-FFF2-40B4-BE49-F238E27FC236}">
                <a16:creationId xmlns:a16="http://schemas.microsoft.com/office/drawing/2014/main" id="{264831BA-17CA-4FA3-B5BC-0B1405E2FB11}"/>
              </a:ext>
            </a:extLst>
          </p:cNvPr>
          <p:cNvPicPr>
            <a:picLocks noGrp="1" noChangeAspect="1" noChangeArrowheads="1"/>
          </p:cNvPicPr>
          <p:nvPr>
            <p:ph idx="1"/>
          </p:nvPr>
        </p:nvPicPr>
        <p:blipFill>
          <a:blip r:embed="rId2">
            <a:alphaModFix amt="34000"/>
            <a:extLst>
              <a:ext uri="{28A0092B-C50C-407E-A947-70E740481C1C}">
                <a14:useLocalDpi xmlns:a14="http://schemas.microsoft.com/office/drawing/2010/main" val="0"/>
              </a:ext>
            </a:extLst>
          </a:blip>
          <a:srcRect/>
          <a:stretch>
            <a:fillRect/>
          </a:stretch>
        </p:blipFill>
        <p:spPr bwMode="auto">
          <a:xfrm>
            <a:off x="33048" y="-387926"/>
            <a:ext cx="12158952" cy="676101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4DE815D-51DB-4B4E-976F-68F3AD357C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1084" y="3214256"/>
            <a:ext cx="2456724" cy="1964117"/>
          </a:xfrm>
          <a:prstGeom prst="rect">
            <a:avLst/>
          </a:prstGeom>
        </p:spPr>
      </p:pic>
      <p:pic>
        <p:nvPicPr>
          <p:cNvPr id="5" name="Picture 4">
            <a:extLst>
              <a:ext uri="{FF2B5EF4-FFF2-40B4-BE49-F238E27FC236}">
                <a16:creationId xmlns:a16="http://schemas.microsoft.com/office/drawing/2014/main" id="{45DB30A5-1D64-4F5E-A640-D61A870A43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328" y="769441"/>
            <a:ext cx="7352556" cy="5952070"/>
          </a:xfrm>
          <a:prstGeom prst="rect">
            <a:avLst/>
          </a:prstGeom>
        </p:spPr>
      </p:pic>
      <p:sp>
        <p:nvSpPr>
          <p:cNvPr id="6" name="TextBox 5">
            <a:extLst>
              <a:ext uri="{FF2B5EF4-FFF2-40B4-BE49-F238E27FC236}">
                <a16:creationId xmlns:a16="http://schemas.microsoft.com/office/drawing/2014/main" id="{11AD797C-49EE-4F1B-ADAE-0E13F7416CFB}"/>
              </a:ext>
            </a:extLst>
          </p:cNvPr>
          <p:cNvSpPr txBox="1"/>
          <p:nvPr/>
        </p:nvSpPr>
        <p:spPr>
          <a:xfrm>
            <a:off x="3339932" y="0"/>
            <a:ext cx="7147959" cy="769441"/>
          </a:xfrm>
          <a:prstGeom prst="rect">
            <a:avLst/>
          </a:prstGeom>
          <a:noFill/>
        </p:spPr>
        <p:txBody>
          <a:bodyPr wrap="square" rtlCol="0">
            <a:spAutoFit/>
          </a:bodyPr>
          <a:lstStyle/>
          <a:p>
            <a:r>
              <a:rPr lang="en-IN" sz="4400" b="1" dirty="0">
                <a:solidFill>
                  <a:srgbClr val="F6640A"/>
                </a:solidFill>
              </a:rPr>
              <a:t>CORRELATION COEFFICIENTS</a:t>
            </a:r>
          </a:p>
        </p:txBody>
      </p:sp>
      <p:sp>
        <p:nvSpPr>
          <p:cNvPr id="7" name="Rectangle 6">
            <a:extLst>
              <a:ext uri="{FF2B5EF4-FFF2-40B4-BE49-F238E27FC236}">
                <a16:creationId xmlns:a16="http://schemas.microsoft.com/office/drawing/2014/main" id="{EF7A1637-18AF-4118-8FB9-DBF7F059E83A}"/>
              </a:ext>
            </a:extLst>
          </p:cNvPr>
          <p:cNvSpPr/>
          <p:nvPr/>
        </p:nvSpPr>
        <p:spPr>
          <a:xfrm>
            <a:off x="7989308" y="1866423"/>
            <a:ext cx="3940277" cy="963404"/>
          </a:xfrm>
          <a:prstGeom prst="rect">
            <a:avLst/>
          </a:prstGeom>
          <a:solidFill>
            <a:srgbClr val="F664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0" dirty="0">
                <a:solidFill>
                  <a:srgbClr val="374151"/>
                </a:solidFill>
                <a:effectLst/>
              </a:rPr>
              <a:t>"No multicollinearity was observed in the data."</a:t>
            </a:r>
            <a:endParaRPr lang="en-IN" sz="2800" b="1" dirty="0"/>
          </a:p>
        </p:txBody>
      </p:sp>
    </p:spTree>
    <p:extLst>
      <p:ext uri="{BB962C8B-B14F-4D97-AF65-F5344CB8AC3E}">
        <p14:creationId xmlns:p14="http://schemas.microsoft.com/office/powerpoint/2010/main" val="37144505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F6B33-E26B-420B-BFD1-929E077E4B60}"/>
              </a:ext>
            </a:extLst>
          </p:cNvPr>
          <p:cNvSpPr>
            <a:spLocks noGrp="1"/>
          </p:cNvSpPr>
          <p:nvPr>
            <p:ph type="title"/>
          </p:nvPr>
        </p:nvSpPr>
        <p:spPr>
          <a:xfrm>
            <a:off x="834887" y="365125"/>
            <a:ext cx="10518913" cy="1325563"/>
          </a:xfrm>
        </p:spPr>
        <p:txBody>
          <a:bodyPr/>
          <a:lstStyle/>
          <a:p>
            <a:r>
              <a:rPr lang="en-US" dirty="0"/>
              <a:t>			</a:t>
            </a:r>
            <a:endParaRPr lang="en-IN" b="1" dirty="0">
              <a:latin typeface="+mn-lt"/>
            </a:endParaRPr>
          </a:p>
        </p:txBody>
      </p:sp>
      <p:pic>
        <p:nvPicPr>
          <p:cNvPr id="1028" name="Picture 4" descr="What Serviceability means at Swiggy? | by Somsubhra Bairi | Swiggy Bytes —  Tech Blog">
            <a:extLst>
              <a:ext uri="{FF2B5EF4-FFF2-40B4-BE49-F238E27FC236}">
                <a16:creationId xmlns:a16="http://schemas.microsoft.com/office/drawing/2014/main" id="{264831BA-17CA-4FA3-B5BC-0B1405E2FB11}"/>
              </a:ext>
            </a:extLst>
          </p:cNvPr>
          <p:cNvPicPr>
            <a:picLocks noGrp="1" noChangeAspect="1" noChangeArrowheads="1"/>
          </p:cNvPicPr>
          <p:nvPr>
            <p:ph idx="1"/>
          </p:nvPr>
        </p:nvPicPr>
        <p:blipFill>
          <a:blip r:embed="rId2">
            <a:alphaModFix amt="34000"/>
            <a:extLst>
              <a:ext uri="{28A0092B-C50C-407E-A947-70E740481C1C}">
                <a14:useLocalDpi xmlns:a14="http://schemas.microsoft.com/office/drawing/2010/main" val="0"/>
              </a:ext>
            </a:extLst>
          </a:blip>
          <a:srcRect/>
          <a:stretch>
            <a:fillRect/>
          </a:stretch>
        </p:blipFill>
        <p:spPr bwMode="auto">
          <a:xfrm>
            <a:off x="33048" y="0"/>
            <a:ext cx="12158952" cy="676101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What Serviceability means at Swiggy? | by Somsubhra Bairi | Swiggy Bytes —  Tech Blog">
            <a:extLst>
              <a:ext uri="{FF2B5EF4-FFF2-40B4-BE49-F238E27FC236}">
                <a16:creationId xmlns:a16="http://schemas.microsoft.com/office/drawing/2014/main" id="{6259E334-2886-4791-BFFE-042FE452DC83}"/>
              </a:ext>
            </a:extLst>
          </p:cNvPr>
          <p:cNvPicPr>
            <a:picLocks noChangeAspect="1" noChangeArrowheads="1"/>
          </p:cNvPicPr>
          <p:nvPr/>
        </p:nvPicPr>
        <p:blipFill>
          <a:blip r:embed="rId2">
            <a:alphaModFix amt="34000"/>
            <a:extLst>
              <a:ext uri="{28A0092B-C50C-407E-A947-70E740481C1C}">
                <a14:useLocalDpi xmlns:a14="http://schemas.microsoft.com/office/drawing/2010/main" val="0"/>
              </a:ext>
            </a:extLst>
          </a:blip>
          <a:srcRect/>
          <a:stretch>
            <a:fillRect/>
          </a:stretch>
        </p:blipFill>
        <p:spPr bwMode="auto">
          <a:xfrm>
            <a:off x="33048" y="-268143"/>
            <a:ext cx="12158952" cy="67610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8672156-6E3F-4FB1-87B4-69A3DF9464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452" y="365125"/>
            <a:ext cx="11334143" cy="6028493"/>
          </a:xfrm>
          <a:prstGeom prst="rect">
            <a:avLst/>
          </a:prstGeom>
        </p:spPr>
      </p:pic>
    </p:spTree>
    <p:extLst>
      <p:ext uri="{BB962C8B-B14F-4D97-AF65-F5344CB8AC3E}">
        <p14:creationId xmlns:p14="http://schemas.microsoft.com/office/powerpoint/2010/main" val="40355882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F6B33-E26B-420B-BFD1-929E077E4B60}"/>
              </a:ext>
            </a:extLst>
          </p:cNvPr>
          <p:cNvSpPr>
            <a:spLocks noGrp="1"/>
          </p:cNvSpPr>
          <p:nvPr>
            <p:ph type="title"/>
          </p:nvPr>
        </p:nvSpPr>
        <p:spPr>
          <a:xfrm>
            <a:off x="834887" y="365125"/>
            <a:ext cx="10518913" cy="1325563"/>
          </a:xfrm>
        </p:spPr>
        <p:txBody>
          <a:bodyPr/>
          <a:lstStyle/>
          <a:p>
            <a:r>
              <a:rPr lang="en-US" dirty="0"/>
              <a:t>			</a:t>
            </a:r>
            <a:endParaRPr lang="en-IN" b="1" dirty="0">
              <a:latin typeface="+mn-lt"/>
            </a:endParaRPr>
          </a:p>
        </p:txBody>
      </p:sp>
      <p:pic>
        <p:nvPicPr>
          <p:cNvPr id="1028" name="Picture 4" descr="What Serviceability means at Swiggy? | by Somsubhra Bairi | Swiggy Bytes —  Tech Blog">
            <a:extLst>
              <a:ext uri="{FF2B5EF4-FFF2-40B4-BE49-F238E27FC236}">
                <a16:creationId xmlns:a16="http://schemas.microsoft.com/office/drawing/2014/main" id="{264831BA-17CA-4FA3-B5BC-0B1405E2FB11}"/>
              </a:ext>
            </a:extLst>
          </p:cNvPr>
          <p:cNvPicPr>
            <a:picLocks noGrp="1" noChangeAspect="1" noChangeArrowheads="1"/>
          </p:cNvPicPr>
          <p:nvPr>
            <p:ph idx="1"/>
          </p:nvPr>
        </p:nvPicPr>
        <p:blipFill>
          <a:blip r:embed="rId2">
            <a:alphaModFix amt="34000"/>
            <a:extLst>
              <a:ext uri="{28A0092B-C50C-407E-A947-70E740481C1C}">
                <a14:useLocalDpi xmlns:a14="http://schemas.microsoft.com/office/drawing/2010/main" val="0"/>
              </a:ext>
            </a:extLst>
          </a:blip>
          <a:srcRect/>
          <a:stretch>
            <a:fillRect/>
          </a:stretch>
        </p:blipFill>
        <p:spPr bwMode="auto">
          <a:xfrm>
            <a:off x="33048" y="0"/>
            <a:ext cx="12158952" cy="6761018"/>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7">
            <a:extLst>
              <a:ext uri="{FF2B5EF4-FFF2-40B4-BE49-F238E27FC236}">
                <a16:creationId xmlns:a16="http://schemas.microsoft.com/office/drawing/2014/main" id="{D7D7B95C-D5C9-4DCE-90C8-12CDAD93BC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117" y="169864"/>
            <a:ext cx="11458451" cy="6591154"/>
          </a:xfrm>
          <a:prstGeom prst="rect">
            <a:avLst/>
          </a:prstGeom>
        </p:spPr>
      </p:pic>
    </p:spTree>
    <p:extLst>
      <p:ext uri="{BB962C8B-B14F-4D97-AF65-F5344CB8AC3E}">
        <p14:creationId xmlns:p14="http://schemas.microsoft.com/office/powerpoint/2010/main" val="13259788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F6B33-E26B-420B-BFD1-929E077E4B60}"/>
              </a:ext>
            </a:extLst>
          </p:cNvPr>
          <p:cNvSpPr>
            <a:spLocks noGrp="1"/>
          </p:cNvSpPr>
          <p:nvPr>
            <p:ph type="title"/>
          </p:nvPr>
        </p:nvSpPr>
        <p:spPr>
          <a:xfrm>
            <a:off x="834887" y="365125"/>
            <a:ext cx="10518913" cy="1325563"/>
          </a:xfrm>
        </p:spPr>
        <p:txBody>
          <a:bodyPr/>
          <a:lstStyle/>
          <a:p>
            <a:r>
              <a:rPr lang="en-US" dirty="0"/>
              <a:t>			</a:t>
            </a:r>
            <a:endParaRPr lang="en-IN" b="1" dirty="0">
              <a:latin typeface="+mn-lt"/>
            </a:endParaRPr>
          </a:p>
        </p:txBody>
      </p:sp>
      <p:pic>
        <p:nvPicPr>
          <p:cNvPr id="1028" name="Picture 4" descr="What Serviceability means at Swiggy? | by Somsubhra Bairi | Swiggy Bytes —  Tech Blog">
            <a:extLst>
              <a:ext uri="{FF2B5EF4-FFF2-40B4-BE49-F238E27FC236}">
                <a16:creationId xmlns:a16="http://schemas.microsoft.com/office/drawing/2014/main" id="{264831BA-17CA-4FA3-B5BC-0B1405E2FB11}"/>
              </a:ext>
            </a:extLst>
          </p:cNvPr>
          <p:cNvPicPr>
            <a:picLocks noGrp="1" noChangeAspect="1" noChangeArrowheads="1"/>
          </p:cNvPicPr>
          <p:nvPr>
            <p:ph idx="1"/>
          </p:nvPr>
        </p:nvPicPr>
        <p:blipFill>
          <a:blip r:embed="rId2">
            <a:alphaModFix amt="34000"/>
            <a:extLst>
              <a:ext uri="{28A0092B-C50C-407E-A947-70E740481C1C}">
                <a14:useLocalDpi xmlns:a14="http://schemas.microsoft.com/office/drawing/2010/main" val="0"/>
              </a:ext>
            </a:extLst>
          </a:blip>
          <a:srcRect/>
          <a:stretch>
            <a:fillRect/>
          </a:stretch>
        </p:blipFill>
        <p:spPr bwMode="auto">
          <a:xfrm>
            <a:off x="33048" y="0"/>
            <a:ext cx="12158952" cy="676101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ABB36A4-E61A-4483-88EC-5F1E2DE2E29E}"/>
              </a:ext>
            </a:extLst>
          </p:cNvPr>
          <p:cNvSpPr txBox="1"/>
          <p:nvPr/>
        </p:nvSpPr>
        <p:spPr>
          <a:xfrm>
            <a:off x="4779818" y="365125"/>
            <a:ext cx="3865418" cy="769441"/>
          </a:xfrm>
          <a:prstGeom prst="rect">
            <a:avLst/>
          </a:prstGeom>
          <a:noFill/>
        </p:spPr>
        <p:txBody>
          <a:bodyPr wrap="square" rtlCol="0">
            <a:spAutoFit/>
          </a:bodyPr>
          <a:lstStyle/>
          <a:p>
            <a:r>
              <a:rPr lang="en-US" sz="4400" b="1" dirty="0">
                <a:solidFill>
                  <a:srgbClr val="F77729"/>
                </a:solidFill>
              </a:rPr>
              <a:t>RESULTS</a:t>
            </a:r>
            <a:r>
              <a:rPr lang="en-US" dirty="0"/>
              <a:t> </a:t>
            </a:r>
            <a:endParaRPr lang="en-IN" dirty="0"/>
          </a:p>
        </p:txBody>
      </p:sp>
      <p:pic>
        <p:nvPicPr>
          <p:cNvPr id="5" name="Picture 4">
            <a:extLst>
              <a:ext uri="{FF2B5EF4-FFF2-40B4-BE49-F238E27FC236}">
                <a16:creationId xmlns:a16="http://schemas.microsoft.com/office/drawing/2014/main" id="{BD08E474-0AD4-447E-A48B-52E2C23F96A4}"/>
              </a:ext>
            </a:extLst>
          </p:cNvPr>
          <p:cNvPicPr>
            <a:picLocks noChangeAspect="1"/>
          </p:cNvPicPr>
          <p:nvPr/>
        </p:nvPicPr>
        <p:blipFill>
          <a:blip r:embed="rId3"/>
          <a:stretch>
            <a:fillRect/>
          </a:stretch>
        </p:blipFill>
        <p:spPr>
          <a:xfrm>
            <a:off x="1298069" y="1561247"/>
            <a:ext cx="9628909" cy="4378902"/>
          </a:xfrm>
          <a:prstGeom prst="rect">
            <a:avLst/>
          </a:prstGeom>
        </p:spPr>
      </p:pic>
    </p:spTree>
    <p:extLst>
      <p:ext uri="{BB962C8B-B14F-4D97-AF65-F5344CB8AC3E}">
        <p14:creationId xmlns:p14="http://schemas.microsoft.com/office/powerpoint/2010/main" val="34432042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TotalTime>
  <Words>257</Words>
  <Application>Microsoft Office PowerPoint</Application>
  <PresentationFormat>Widescreen</PresentationFormat>
  <Paragraphs>45</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Söhne</vt:lpstr>
      <vt:lpstr>Office Theme</vt:lpstr>
      <vt:lpstr>PowerPoint Presentation</vt:lpstr>
      <vt:lpstr>   </vt:lpstr>
      <vt:lpstr>   </vt:lpstr>
      <vt:lpstr>   </vt:lpstr>
      <vt:lpstr>   </vt:lpstr>
      <vt:lpstr>   </vt:lpstr>
      <vt:lpstr>   </vt:lpstr>
      <vt:lpstr>   </vt:lpstr>
      <vt:lpstr>   </vt:lpstr>
      <vt:lpstr>   </vt:lpstr>
      <vt:lpstr>   </vt:lpstr>
      <vt:lpstr>   </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Akhyata moharana</dc:creator>
  <cp:lastModifiedBy>HP</cp:lastModifiedBy>
  <cp:revision>18</cp:revision>
  <dcterms:created xsi:type="dcterms:W3CDTF">2023-10-20T11:22:19Z</dcterms:created>
  <dcterms:modified xsi:type="dcterms:W3CDTF">2023-10-25T14:59:35Z</dcterms:modified>
</cp:coreProperties>
</file>